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60" r:id="rId4"/>
    <p:sldId id="262" r:id="rId5"/>
    <p:sldId id="278" r:id="rId6"/>
    <p:sldId id="270" r:id="rId7"/>
    <p:sldId id="279" r:id="rId8"/>
    <p:sldId id="282" r:id="rId9"/>
    <p:sldId id="303" r:id="rId10"/>
    <p:sldId id="306" r:id="rId11"/>
    <p:sldId id="283" r:id="rId12"/>
    <p:sldId id="295" r:id="rId13"/>
    <p:sldId id="280" r:id="rId14"/>
    <p:sldId id="292" r:id="rId15"/>
    <p:sldId id="296" r:id="rId16"/>
    <p:sldId id="297" r:id="rId17"/>
    <p:sldId id="293" r:id="rId18"/>
    <p:sldId id="305" r:id="rId19"/>
    <p:sldId id="307" r:id="rId20"/>
    <p:sldId id="308" r:id="rId21"/>
    <p:sldId id="309" r:id="rId22"/>
    <p:sldId id="310" r:id="rId23"/>
    <p:sldId id="264" r:id="rId24"/>
    <p:sldId id="289" r:id="rId25"/>
    <p:sldId id="312" r:id="rId26"/>
    <p:sldId id="311" r:id="rId27"/>
    <p:sldId id="287" r:id="rId28"/>
    <p:sldId id="291" r:id="rId29"/>
    <p:sldId id="265" r:id="rId30"/>
    <p:sldId id="288" r:id="rId31"/>
    <p:sldId id="263" r:id="rId32"/>
    <p:sldId id="268" r:id="rId33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694" autoAdjust="0"/>
  </p:normalViewPr>
  <p:slideViewPr>
    <p:cSldViewPr>
      <p:cViewPr>
        <p:scale>
          <a:sx n="70" d="100"/>
          <a:sy n="7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66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533B-469F-4E50-A650-D65F592D7FFC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AAE6C-A2CB-44D2-BAE4-C858BA7F66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05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1AE4C-A3AA-40F2-AA61-0B87C4CA38CA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EF5E-92CB-4C52-AA1A-F110DFECB2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02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69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1 str. 6 - Za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reprezentatívnu organizáciu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na účely tejto výzvy považuje organizácia, ktorá minimálne 5 rokov ku dňu vyhlásenia výzvy: </a:t>
            </a:r>
            <a:endParaRPr lang="sk-SK" dirty="0" smtClean="0">
              <a:effectLst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je zaregistrovaná</a:t>
            </a:r>
            <a:endParaRPr lang="sk-SK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svojej zakladateľskej listine, stanovách resp. v inom ekvivalentnom dokumente uvádza činnosti so zameraním na osoby so zdravotným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postihnutím</a:t>
            </a:r>
          </a:p>
          <a:p>
            <a:pPr marL="0" indent="0">
              <a:buFontTx/>
              <a:buNone/>
            </a:pPr>
            <a:endParaRPr lang="sk-SK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Príloha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č. 16 výzvy OP ĽZ DOP 2017/4.1.2/02 - Zoznam právnych foriem oprávnených žiadateľov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07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13 str. 9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vypĺňaní </a:t>
            </a:r>
            <a:r>
              <a:rPr lang="sk-SK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ŽoNFP</a:t>
            </a:r>
            <a:r>
              <a:rPr lang="sk-S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systéme ITMS2014+ žiadateľ priradí oprávnenú aktivitu: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výskumu, vývoja a dostupnosti využívania nových technológií, pomôcok na mobilitu a zariadení vhodných pre osoby so zdravotným postihnutím.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Príklady zariadení, aplikácií a softvéru:  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liekovka s časovým nastavením a upozornením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skener Braillovho písma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mobilný telefón s hlasovým výstupom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okuliare s navigáciou pre chodcov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fotoaparát s hlasovým ovládaním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zariadenie rozpoznávajúce text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databáza návodov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hodinky pre nevidiacich (s hlasovým výstupom alebo v Braillovom písme)</a:t>
            </a:r>
            <a:endParaRPr lang="sk-SK" sz="1000" dirty="0" smtClean="0">
              <a:effectLst/>
            </a:endParaRPr>
          </a:p>
          <a:p>
            <a:pPr lvl="0"/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iné</a:t>
            </a:r>
            <a:endParaRPr lang="sk-SK" sz="1000" dirty="0" smtClean="0">
              <a:effectLst/>
            </a:endParaRPr>
          </a:p>
          <a:p>
            <a:endParaRPr lang="sk-SK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13 str. 10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sk-SK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2.4 Oprávnenosť</a:t>
            </a:r>
            <a:r>
              <a:rPr lang="sk-SK" sz="1000" baseline="0" dirty="0" smtClean="0"/>
              <a:t> výdavkov str. 11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2.4 Oprávnenosť</a:t>
            </a:r>
            <a:r>
              <a:rPr lang="sk-SK" sz="1000" baseline="0" dirty="0" smtClean="0"/>
              <a:t> výdavkov str. 12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2.4 Oprávnenosť</a:t>
            </a:r>
            <a:r>
              <a:rPr lang="sk-SK" sz="1000" baseline="0" dirty="0" smtClean="0"/>
              <a:t> výdavkov str. 12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2.4 Oprávnenosť</a:t>
            </a:r>
            <a:r>
              <a:rPr lang="sk-SK" sz="1000" baseline="0" dirty="0" smtClean="0"/>
              <a:t> výdavkov str. 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Uvedené maximálne mesačné hodnoty oprávnených personálnych výdavkov platia pre pracovný úväzok na ustanovený týždenný pracovný čas. V prípade kratšieho pracovného času je limit alikvotne ponížený. Uvedené maximálne hodinové hodnoty oprávnených personálnych výdavkov platia pre dohody o prácach vykonávaných mimo pracovného pomeru.</a:t>
            </a:r>
            <a:endParaRPr lang="sk-SK" sz="1200" dirty="0" smtClean="0">
              <a:effectLst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705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Príloha č. 9 výzvy – minimálne činnosti PM a FM</a:t>
            </a:r>
          </a:p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15 (str. 13) (905) Táto podmienka musí byť splnená len v prípade, že žiadateľ bude uplatňovať paušálne výdavky na  riadenie projektu vo výške 8,32% z celkových oprávnených priamych výdavkov na zamestnancov.      </a:t>
            </a:r>
          </a:p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Žiadateľ musí preukázať, že disponuje zamestnancami na riadenie projektu.</a:t>
            </a:r>
          </a:p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rámci riadenia projektu musia byť žiadateľom pokryté minimálne činnosti projektového manažéra a finančného manažéra. </a:t>
            </a:r>
          </a:p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čase podania </a:t>
            </a:r>
            <a:r>
              <a:rPr lang="sk-SK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ŽoNFP</a:t>
            </a:r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postačuje Čestné vyhlásenie žiadateľa (bod 15 </a:t>
            </a:r>
            <a:r>
              <a:rPr lang="sk-SK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ŽoNFP</a:t>
            </a:r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sk-SK" sz="1000" dirty="0" smtClean="0">
              <a:effectLst/>
            </a:endParaRPr>
          </a:p>
          <a:p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Pracovná zmluva, resp. dohoda o pracovnej činnosti, resp. služobná zmluva  najneskôr pred vydaním Rozhodnutia o schválení </a:t>
            </a:r>
            <a:r>
              <a:rPr lang="sk-SK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ŽoNFP</a:t>
            </a:r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 forme </a:t>
            </a:r>
            <a:r>
              <a:rPr lang="sk-SK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skenu</a:t>
            </a:r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k-SK" sz="1000" dirty="0" smtClean="0">
                <a:effectLst/>
              </a:rPr>
              <a:t> </a:t>
            </a:r>
            <a:r>
              <a:rPr lang="sk-SK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Chýba odkaz na prílohu č. 9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k-SK" dirty="0" smtClean="0">
              <a:effectLst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k-SK" dirty="0" smtClean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k-SK" dirty="0" smtClean="0">
              <a:effectLst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k-SK" dirty="0" smtClean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k-SK" dirty="0" smtClean="0">
              <a:effectLst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k-SK" dirty="0" smtClean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423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118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P0899 </a:t>
            </a:r>
            <a:r>
              <a:rPr lang="sk-SK" sz="1000" b="1" dirty="0" smtClean="0"/>
              <a:t>Počet subjektov, ktoré vytvorením produktu prispejú po ukončení projektu k realizácii opatrenia v oblasti prevencie a eliminácie diskriminácie </a:t>
            </a:r>
            <a:r>
              <a:rPr lang="sk-SK" sz="1000" dirty="0" smtClean="0"/>
              <a:t>	</a:t>
            </a:r>
          </a:p>
          <a:p>
            <a:pPr marL="0" indent="0">
              <a:buNone/>
            </a:pPr>
            <a:r>
              <a:rPr lang="sk-SK" sz="1000" b="1" dirty="0" smtClean="0"/>
              <a:t>Definícia: </a:t>
            </a:r>
            <a:r>
              <a:rPr lang="sk-SK" sz="1000" dirty="0" smtClean="0"/>
              <a:t>Ukazovateľ sleduje počet subjektov, ktoré v rámci realizovaného projektu vytvorili funkčný produkt (napr. nástroj, stroj, prístroj, zariadenie, techniku a technológiu vrátane hardvéru, softvéru, aplikáciu, službu alebo opatrenie) zlepšujúci sociálne začlenenie znevýhodnených a ohrozených osôb, a tým prispejú k realizácii opatrení na elimináciu diskriminácie po ukončení projektu </a:t>
            </a:r>
          </a:p>
          <a:p>
            <a:pPr marL="0" indent="0">
              <a:buNone/>
            </a:pPr>
            <a:endParaRPr lang="sk-SK" sz="1000" dirty="0" smtClean="0"/>
          </a:p>
          <a:p>
            <a:r>
              <a:rPr lang="sk-SK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P0136 Počet aktivít zameraných na zvýšenie povedomia o právach osôb zo zdravotným postihnutím </a:t>
            </a:r>
            <a:endParaRPr lang="sk-SK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Definícia: </a:t>
            </a:r>
            <a:r>
              <a:rPr lang="sk-SK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 pojmom aktivity zamerané na zvýšenie povedomia o právach osôb zo ZP sa rozumie počet vykonaných aktivít v rámci obdobia trvania OP ĽZ. Slovné spojenie „počet aktivít“ zahŕňa najmä informačné kampane, konferencie, odborné prednášky, mediálne kampane, tlač informačných letákov a brožúr, ktoré sú zamerané na informácie o právach osôb so ZP, o ich každodennom živote, o bariérach, ktoré musia prekonávať a o ich prínose k spoločnosti. </a:t>
            </a:r>
          </a:p>
          <a:p>
            <a:r>
              <a:rPr lang="sk-SK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Poznámka: </a:t>
            </a:r>
            <a:r>
              <a:rPr lang="sk-SK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Aktivity zamerané na zvýšenie povedomia o právach osôb so ZP (</a:t>
            </a:r>
            <a:r>
              <a:rPr lang="sk-SK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podaktivita</a:t>
            </a:r>
            <a:r>
              <a:rPr lang="sk-SK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výzvy) musia byť realizované samostatne pre každý vytvorený funkčný produkt (napr. nástroj, stroj, prístroj, zariadenie, techniku a technológiu vrátane hardvéru, softvéru, aplikáciu, službu alebo opatrenie) zlepšujúci sociálne začlenenie znevýhodnených a ohrozených osôb. 	</a:t>
            </a:r>
          </a:p>
          <a:p>
            <a:pPr marL="0" indent="0">
              <a:buNone/>
            </a:pPr>
            <a:r>
              <a:rPr lang="sk-SK" sz="1000" dirty="0" smtClean="0"/>
              <a:t>	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15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43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15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Časť 1.4 str. 2 výzvy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85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7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dirty="0" smtClean="0"/>
              <a:t>PPP 22 (str. 15)</a:t>
            </a:r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7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dirty="0" smtClean="0"/>
              <a:t>PPP 23 str. 15 </a:t>
            </a:r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7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dirty="0" smtClean="0"/>
              <a:t>PPP 19 str. 14</a:t>
            </a:r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7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dirty="0" smtClean="0"/>
              <a:t>(</a:t>
            </a:r>
            <a:r>
              <a:rPr lang="sk-SK" sz="1200" i="1" dirty="0" smtClean="0"/>
              <a:t>napr. výpis z bankového účtu (internet </a:t>
            </a:r>
            <a:r>
              <a:rPr lang="sk-SK" sz="1200" i="1" dirty="0" err="1" smtClean="0"/>
              <a:t>banking</a:t>
            </a:r>
            <a:r>
              <a:rPr lang="sk-SK" sz="1200" i="1" dirty="0" smtClean="0"/>
              <a:t>), resp. potvrdenie komerčnej banky, že žiadateľ disponuje požadovanou výškou finančných prostriedkov alebo úverová zmluva alebo aj úverový prísľub banky (doklady preukazujúce zabezpečenie spolufinancovania</a:t>
            </a:r>
            <a:r>
              <a:rPr lang="sk-SK" sz="1400" dirty="0" smtClean="0"/>
              <a:t>)) nie staršie ako 3 mesiac ku dňu predloženia poskytovateľovi</a:t>
            </a:r>
            <a:endParaRPr lang="sk-S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8 str. 8</a:t>
            </a:r>
            <a:endParaRPr lang="sk-SK" sz="140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7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PPP 12 str. 9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EF5E-92CB-4C52-AA1A-F110DFECB25F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29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69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149080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98240" y="6165304"/>
            <a:ext cx="21336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65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4224" y="6309320"/>
            <a:ext cx="21336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623271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21336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n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88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IA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411760" y="6189954"/>
            <a:ext cx="1224136" cy="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4876577"/>
          </a:xfrm>
        </p:spPr>
        <p:txBody>
          <a:bodyPr/>
          <a:lstStyle>
            <a:lvl1pPr>
              <a:defRPr sz="4000"/>
            </a:lvl1pPr>
          </a:lstStyle>
          <a:p>
            <a:pPr lvl="0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Upravte štýl predlohy textu.</a:t>
            </a:r>
          </a:p>
          <a:p>
            <a:pPr lvl="1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Druhá úroveň</a:t>
            </a:r>
          </a:p>
          <a:p>
            <a:pPr lvl="2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Tretia úroveň</a:t>
            </a:r>
          </a:p>
          <a:p>
            <a:pPr lvl="3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Štvrtá úroveň</a:t>
            </a:r>
          </a:p>
          <a:p>
            <a:pPr lvl="4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Piata úroveň</a:t>
            </a:r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1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8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6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1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7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6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mp.kti2dc.s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gov.sk.s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yzvy@ia.gov.sk" TargetMode="External"/><Relationship Id="rId2" Type="http://schemas.openxmlformats.org/officeDocument/2006/relationships/hyperlink" Target="http://www.ia.gov.sk/" TargetMode="Externa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gov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itms2014.s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a.slovensko.digit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a.gov.sk/sk/dopytovo-orientovane-projekty/vyzvy/op-lz-dop-20174.1.202/navod-na-zverejnenie-strucneho-popisu-na-portali-slovensko.digi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149080"/>
            <a:ext cx="7920880" cy="165618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Základné informácie </a:t>
            </a:r>
            <a:r>
              <a:rPr lang="sk-SK" b="1" dirty="0">
                <a:solidFill>
                  <a:srgbClr val="F79646">
                    <a:lumMod val="75000"/>
                  </a:srgbClr>
                </a:solidFill>
              </a:rPr>
              <a:t>a podmienky poskytnutia príspevku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 výzve </a:t>
            </a:r>
            <a:b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rgbClr val="F79646">
                    <a:lumMod val="75000"/>
                  </a:srgbClr>
                </a:solidFill>
              </a:rPr>
              <a:t>OP </a:t>
            </a:r>
            <a:r>
              <a:rPr lang="sk-SK" b="1" dirty="0">
                <a:solidFill>
                  <a:srgbClr val="F79646">
                    <a:lumMod val="75000"/>
                  </a:srgbClr>
                </a:solidFill>
              </a:rPr>
              <a:t>ĽZ DOP </a:t>
            </a:r>
            <a:r>
              <a:rPr lang="sk-SK" b="1" dirty="0" smtClean="0">
                <a:solidFill>
                  <a:srgbClr val="F79646">
                    <a:lumMod val="75000"/>
                  </a:srgbClr>
                </a:solidFill>
              </a:rPr>
              <a:t>2017/4.1.2/02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268760"/>
            <a:ext cx="8186766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spcAft>
                <a:spcPts val="1000"/>
              </a:spcAft>
              <a:buNone/>
            </a:pPr>
            <a:r>
              <a:rPr lang="sk-SK" sz="2400" b="1" dirty="0"/>
              <a:t>Podmienky týkajúce sa štátnej pomoci a vyplývajúce zo schém štátnej pomoci/pomoci </a:t>
            </a:r>
            <a:r>
              <a:rPr lang="sk-SK" sz="2400" b="1" i="1" dirty="0" err="1"/>
              <a:t>de</a:t>
            </a:r>
            <a:r>
              <a:rPr lang="sk-SK" sz="2400" b="1" i="1" dirty="0"/>
              <a:t> </a:t>
            </a:r>
            <a:r>
              <a:rPr lang="sk-SK" sz="2400" b="1" i="1" dirty="0" err="1" smtClean="0"/>
              <a:t>minimis</a:t>
            </a:r>
            <a:endParaRPr lang="sk-SK" sz="2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sk-SK" sz="2200" dirty="0" smtClean="0"/>
              <a:t>V </a:t>
            </a:r>
            <a:r>
              <a:rPr lang="sk-SK" sz="2200" dirty="0"/>
              <a:t>rámci výzvy sa uplatňuje Schéma pomoci </a:t>
            </a:r>
            <a:r>
              <a:rPr lang="sk-SK" sz="2200" i="1" dirty="0" err="1"/>
              <a:t>de</a:t>
            </a:r>
            <a:r>
              <a:rPr lang="sk-SK" sz="2200" i="1" dirty="0"/>
              <a:t> </a:t>
            </a:r>
            <a:r>
              <a:rPr lang="sk-SK" sz="2200" i="1" dirty="0" err="1"/>
              <a:t>minimis</a:t>
            </a:r>
            <a:r>
              <a:rPr lang="sk-SK" sz="2200" dirty="0"/>
              <a:t> na podporu sociálnej inklúzie, zamestnanosti a vzdelávania zamestnancov </a:t>
            </a:r>
            <a:r>
              <a:rPr lang="sk-SK" sz="2200" dirty="0" smtClean="0"/>
              <a:t>Schéma </a:t>
            </a:r>
            <a:r>
              <a:rPr lang="sk-SK" sz="2200" dirty="0"/>
              <a:t>DM – 1/2015 a to </a:t>
            </a:r>
            <a:r>
              <a:rPr lang="sk-SK" sz="2200" b="1" dirty="0"/>
              <a:t>na všetkých oprávnených žiadateľov </a:t>
            </a:r>
            <a:r>
              <a:rPr lang="sk-SK" sz="2200" dirty="0" smtClean="0"/>
              <a:t>výzvy</a:t>
            </a:r>
            <a:endParaRPr lang="sk-SK" sz="2200" dirty="0"/>
          </a:p>
          <a:p>
            <a:pPr>
              <a:spcBef>
                <a:spcPts val="600"/>
              </a:spcBef>
            </a:pPr>
            <a:r>
              <a:rPr lang="sk-SK" sz="2200" dirty="0"/>
              <a:t>Schéma DM </a:t>
            </a:r>
            <a:r>
              <a:rPr lang="sk-SK" sz="2200" dirty="0" smtClean="0"/>
              <a:t>č. </a:t>
            </a:r>
            <a:r>
              <a:rPr lang="sk-SK" sz="2200" dirty="0"/>
              <a:t>1/2015 </a:t>
            </a:r>
            <a:r>
              <a:rPr lang="sk-SK" sz="2200" dirty="0" smtClean="0"/>
              <a:t>je uvedená v príloha </a:t>
            </a:r>
            <a:r>
              <a:rPr lang="sk-SK" sz="2200" dirty="0"/>
              <a:t>č. </a:t>
            </a:r>
            <a:r>
              <a:rPr lang="sk-SK" sz="2200" dirty="0" smtClean="0"/>
              <a:t>3 výzvy </a:t>
            </a:r>
          </a:p>
          <a:p>
            <a:pPr>
              <a:spcBef>
                <a:spcPts val="600"/>
              </a:spcBef>
            </a:pPr>
            <a:r>
              <a:rPr lang="sk-SK" sz="2200" dirty="0" smtClean="0"/>
              <a:t>Čestné </a:t>
            </a:r>
            <a:r>
              <a:rPr lang="sk-SK" sz="2200" dirty="0"/>
              <a:t>vyhlásenie o čerpaní podpory </a:t>
            </a:r>
            <a:r>
              <a:rPr lang="sk-SK" sz="2200" dirty="0" err="1"/>
              <a:t>de</a:t>
            </a:r>
            <a:r>
              <a:rPr lang="sk-SK" sz="2200" dirty="0"/>
              <a:t> </a:t>
            </a:r>
            <a:r>
              <a:rPr lang="sk-SK" sz="2200" dirty="0" err="1" smtClean="0"/>
              <a:t>minimis</a:t>
            </a:r>
            <a:r>
              <a:rPr lang="sk-SK" sz="2200" dirty="0"/>
              <a:t> </a:t>
            </a:r>
            <a:r>
              <a:rPr lang="sk-SK" sz="2200" dirty="0" smtClean="0"/>
              <a:t>je prílohou č. 7 výzvy </a:t>
            </a:r>
          </a:p>
          <a:p>
            <a:pPr>
              <a:spcBef>
                <a:spcPts val="600"/>
              </a:spcBef>
            </a:pPr>
            <a:r>
              <a:rPr lang="sk-SK" sz="2200" dirty="0"/>
              <a:t>Spôsob </a:t>
            </a:r>
            <a:r>
              <a:rPr lang="sk-SK" sz="2200" dirty="0" smtClean="0"/>
              <a:t>overenia čerpania podpory  -  </a:t>
            </a:r>
            <a:r>
              <a:rPr lang="sk-SK" sz="2200" dirty="0"/>
              <a:t>Informačný systém PMÚ </a:t>
            </a:r>
            <a:r>
              <a:rPr lang="sk-SK" sz="2200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200" dirty="0"/>
              <a:t>	</a:t>
            </a:r>
            <a:r>
              <a:rPr lang="sk-SK" sz="2200" dirty="0" smtClean="0"/>
              <a:t>(</a:t>
            </a:r>
            <a:r>
              <a:rPr lang="sk-SK" sz="2200" dirty="0"/>
              <a:t>IS SEMP) </a:t>
            </a:r>
            <a:r>
              <a:rPr lang="sk-SK" sz="2200" dirty="0">
                <a:hlinkClick r:id="rId3"/>
              </a:rPr>
              <a:t>https://</a:t>
            </a:r>
            <a:r>
              <a:rPr lang="sk-SK" sz="2200" dirty="0" smtClean="0">
                <a:hlinkClick r:id="rId3"/>
              </a:rPr>
              <a:t>semp.kti2dc.sk</a:t>
            </a:r>
            <a:endParaRPr lang="sk-SK" sz="2200" dirty="0" smtClean="0"/>
          </a:p>
          <a:p>
            <a:endParaRPr lang="sk-SK" sz="22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endParaRPr lang="sk-SK" sz="2300" dirty="0" smtClean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Vybrané podmienky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oprávnenosti žiadateľa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24744"/>
            <a:ext cx="8186766" cy="4752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sk-SK" sz="2200" b="1" dirty="0"/>
              <a:t>Podmienka finančnej spôsobilosti spolufinancovania </a:t>
            </a:r>
            <a:r>
              <a:rPr lang="sk-SK" sz="2200" b="1" dirty="0" smtClean="0"/>
              <a:t>projektu </a:t>
            </a:r>
            <a:endParaRPr lang="sk-SK" sz="2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Žiadateľ musí byť finančne spôsobilý, t.j. má preukázateľne zabezpečené finančné prostriedky na spolufinancovanie oprávnených výdavkov projektu v pomere určenom v časti </a:t>
            </a:r>
            <a:r>
              <a:rPr lang="sk-SK" sz="2000" dirty="0" smtClean="0"/>
              <a:t>1.4 výzvy.</a:t>
            </a:r>
            <a:endParaRPr lang="sk-SK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Výška spolufinancovania sa stanovuje ako rozdiel medzi celkovými oprávnenými výdavkami konkrétneho projektu a poskytnutým NFP zo zdrojov EÚ ESF a štátneho rozpočtu</a:t>
            </a:r>
            <a:r>
              <a:rPr lang="sk-SK" sz="2000" dirty="0" smtClean="0"/>
              <a:t>.</a:t>
            </a:r>
          </a:p>
          <a:p>
            <a:pPr marL="696913" algn="just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sk-SK" sz="2000" dirty="0" smtClean="0"/>
              <a:t>Doklady </a:t>
            </a:r>
            <a:r>
              <a:rPr lang="sk-SK" sz="2000" dirty="0"/>
              <a:t>preukazujúce zabezpečenie spolufinancovania </a:t>
            </a:r>
            <a:r>
              <a:rPr lang="sk-SK" sz="2000" dirty="0" smtClean="0"/>
              <a:t> - elektronické </a:t>
            </a:r>
            <a:r>
              <a:rPr lang="sk-SK" sz="2000" dirty="0"/>
              <a:t>predloženie dokladov preukazujúcich zabezpečenie spolufinancovania, </a:t>
            </a:r>
            <a:r>
              <a:rPr lang="sk-SK" sz="2000" dirty="0" smtClean="0"/>
              <a:t>(</a:t>
            </a:r>
            <a:r>
              <a:rPr lang="sk-SK" sz="2000" i="1" dirty="0" smtClean="0"/>
              <a:t>napr</a:t>
            </a:r>
            <a:r>
              <a:rPr lang="sk-SK" sz="2000" i="1" dirty="0"/>
              <a:t>. výpis z bankového účtu (internetbanking</a:t>
            </a:r>
            <a:r>
              <a:rPr lang="sk-SK" sz="2000" i="1" dirty="0" smtClean="0"/>
              <a:t>) alebo potvrdenie </a:t>
            </a:r>
            <a:r>
              <a:rPr lang="sk-SK" sz="2000" i="1" dirty="0"/>
              <a:t>komerčnej </a:t>
            </a:r>
            <a:r>
              <a:rPr lang="sk-SK" sz="2000" i="1" dirty="0" smtClean="0"/>
              <a:t>banky a iné</a:t>
            </a:r>
            <a:r>
              <a:rPr lang="sk-SK" sz="2000" dirty="0" smtClean="0"/>
              <a:t>) vo </a:t>
            </a:r>
            <a:r>
              <a:rPr lang="sk-SK" sz="2000" dirty="0"/>
              <a:t>forme </a:t>
            </a:r>
            <a:r>
              <a:rPr lang="sk-SK" sz="2000" dirty="0" err="1" smtClean="0"/>
              <a:t>skenu</a:t>
            </a:r>
            <a:r>
              <a:rPr lang="sk-SK" sz="2000" dirty="0" smtClean="0"/>
              <a:t>, nie </a:t>
            </a:r>
            <a:r>
              <a:rPr lang="sk-SK" sz="2000" dirty="0"/>
              <a:t>staršie ako 3 mesiace ku dňu predloženia </a:t>
            </a:r>
            <a:r>
              <a:rPr lang="sk-SK" sz="2000" dirty="0" smtClean="0"/>
              <a:t>poskytovateľovi</a:t>
            </a:r>
            <a:endParaRPr lang="sk-SK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sk-SK" sz="2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endParaRPr lang="sk-SK" sz="2200" dirty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</a:pPr>
            <a:endParaRPr lang="sk-SK" sz="23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endParaRPr lang="sk-SK" sz="2300" dirty="0" smtClean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2. Vybrané podmienky oprávnenosti žiadateľa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484784"/>
            <a:ext cx="8186766" cy="3744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sk-SK" sz="2300" b="1" dirty="0" smtClean="0"/>
              <a:t>Oprávnenými </a:t>
            </a:r>
            <a:r>
              <a:rPr lang="sk-SK" sz="2300" b="1" dirty="0"/>
              <a:t>cieľovými </a:t>
            </a:r>
            <a:r>
              <a:rPr lang="sk-SK" sz="2300" b="1" dirty="0" smtClean="0"/>
              <a:t>skupinami sú:</a:t>
            </a:r>
          </a:p>
          <a:p>
            <a:pPr marL="0" indent="0">
              <a:buNone/>
            </a:pPr>
            <a:r>
              <a:rPr lang="sk-SK" sz="2400" dirty="0"/>
              <a:t>V súlade so špecifickým cieľom 4.1.2 OP ĽZ sú oprávnenými cieľovými skupinami: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dirty="0"/>
              <a:t>osoby so zdravotným postihnutím</a:t>
            </a:r>
          </a:p>
          <a:p>
            <a:pPr marL="0" indent="0">
              <a:buNone/>
            </a:pPr>
            <a:r>
              <a:rPr lang="sk-SK" sz="2200" dirty="0"/>
              <a:t>(podľa Dohovoru OSN o právach osôb so zdravotným postihnutím)</a:t>
            </a:r>
            <a:endParaRPr lang="sk-SK" sz="2200" dirty="0">
              <a:solidFill>
                <a:srgbClr val="92D050"/>
              </a:solidFill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3.1 Oprávnenosť cieľovej skupiny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dirty="0" smtClean="0"/>
              <a:t>Oprávnenými žiadateľmi sú</a:t>
            </a:r>
            <a:r>
              <a:rPr lang="sk-SK" sz="2200" b="1" dirty="0" smtClean="0"/>
              <a:t>:</a:t>
            </a:r>
            <a:r>
              <a:rPr lang="sk-SK" sz="2200" b="1" dirty="0"/>
              <a:t> </a:t>
            </a:r>
            <a:endParaRPr lang="sk-SK" sz="2200" b="1" dirty="0" smtClean="0"/>
          </a:p>
          <a:p>
            <a:pPr marL="990600" lvl="0" indent="-365125">
              <a:spcBef>
                <a:spcPts val="0"/>
              </a:spcBef>
            </a:pPr>
            <a:r>
              <a:rPr lang="sk-SK" sz="2200" dirty="0" smtClean="0"/>
              <a:t>zamestnávatelia </a:t>
            </a:r>
            <a:r>
              <a:rPr lang="sk-SK" sz="2200" dirty="0"/>
              <a:t>- podnikateľské subjekty</a:t>
            </a:r>
          </a:p>
          <a:p>
            <a:pPr marL="990600" lvl="0" indent="-365125">
              <a:spcBef>
                <a:spcPts val="0"/>
              </a:spcBef>
            </a:pPr>
            <a:r>
              <a:rPr lang="sk-SK" sz="2200" dirty="0"/>
              <a:t>poskytovatelia sociálnych služieb</a:t>
            </a:r>
          </a:p>
          <a:p>
            <a:pPr marL="990600" lvl="0" indent="-365125">
              <a:spcBef>
                <a:spcPts val="0"/>
              </a:spcBef>
            </a:pPr>
            <a:r>
              <a:rPr lang="sk-SK" sz="2200" dirty="0"/>
              <a:t>neziskové organizácie poskytujúce všeobecne prospešné služby, ktoré sú súčasne aj reprezentatívnou organizáciou </a:t>
            </a:r>
          </a:p>
          <a:p>
            <a:pPr marL="990600" lvl="0" indent="-365125">
              <a:spcBef>
                <a:spcPts val="0"/>
              </a:spcBef>
            </a:pPr>
            <a:r>
              <a:rPr lang="sk-SK" sz="2200" dirty="0"/>
              <a:t>záujmové združenie právnických osôb, ktoré sú súčasne aj reprezentatívnou organizáciou</a:t>
            </a:r>
          </a:p>
          <a:p>
            <a:pPr marL="990600" lvl="0" indent="-365125">
              <a:spcBef>
                <a:spcPts val="0"/>
              </a:spcBef>
            </a:pPr>
            <a:r>
              <a:rPr lang="sk-SK" sz="2200" dirty="0"/>
              <a:t>občianske združenia, ktoré sú súčasne aj reprezentatívnou organizáciou</a:t>
            </a:r>
          </a:p>
          <a:p>
            <a:pPr marL="990600" lvl="0" indent="-365125">
              <a:spcBef>
                <a:spcPts val="0"/>
              </a:spcBef>
            </a:pPr>
            <a:r>
              <a:rPr lang="sk-SK" sz="2200" dirty="0"/>
              <a:t>nadácie, ktoré sú súčasne aj reprezentatívnou </a:t>
            </a:r>
            <a:r>
              <a:rPr lang="sk-SK" sz="2200" dirty="0" smtClean="0"/>
              <a:t>organizáciou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100" dirty="0"/>
              <a:t>Za </a:t>
            </a:r>
            <a:r>
              <a:rPr lang="sk-SK" sz="2100" b="1" dirty="0"/>
              <a:t>reprezentatívnu organizáciu</a:t>
            </a:r>
            <a:r>
              <a:rPr lang="sk-SK" sz="2100" dirty="0"/>
              <a:t> sa </a:t>
            </a:r>
            <a:r>
              <a:rPr lang="sk-SK" sz="2100" dirty="0" smtClean="0"/>
              <a:t>považuje </a:t>
            </a:r>
            <a:r>
              <a:rPr lang="sk-SK" sz="2100" dirty="0"/>
              <a:t>organizácia, ktorá minimálne 5 rokov ku dňu vyhlásenia </a:t>
            </a:r>
            <a:r>
              <a:rPr lang="sk-SK" sz="2100" dirty="0" smtClean="0"/>
              <a:t>výzvy je zaregistrovaná a vo </a:t>
            </a:r>
            <a:r>
              <a:rPr lang="sk-SK" sz="2100" dirty="0"/>
              <a:t>svojej zakladateľskej listine, stanovách </a:t>
            </a:r>
            <a:r>
              <a:rPr lang="sk-SK" sz="2100" dirty="0" smtClean="0"/>
              <a:t>alebo </a:t>
            </a:r>
            <a:r>
              <a:rPr lang="sk-SK" sz="2100" dirty="0"/>
              <a:t>v inom ekvivalentnom dokumente uvádza činnosti so zameraním na osoby so zdravotným </a:t>
            </a:r>
            <a:r>
              <a:rPr lang="sk-SK" sz="2100" dirty="0" smtClean="0"/>
              <a:t>postihnutím.</a:t>
            </a:r>
            <a:endParaRPr lang="sk-SK" sz="2100" dirty="0"/>
          </a:p>
          <a:p>
            <a:pPr marL="625475" lvl="0" indent="0">
              <a:spcBef>
                <a:spcPts val="400"/>
              </a:spcBef>
              <a:buNone/>
            </a:pPr>
            <a:endParaRPr lang="sk-SK" sz="2200" dirty="0">
              <a:effectLst/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3.2 Oprávnenosť žiadateľa / Právna forma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u="sng" dirty="0" smtClean="0"/>
              <a:t>Povinná </a:t>
            </a:r>
            <a:r>
              <a:rPr lang="sk-SK" sz="2200" b="1" u="sng" dirty="0"/>
              <a:t>hlavná aktivita projektu je:</a:t>
            </a: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Výskum, vývoj a zvýšenie dostupnosti nových/inovovaných technológií pre osoby so zdravotným postihnutím. </a:t>
            </a:r>
            <a:endParaRPr lang="sk-SK" sz="2200" dirty="0"/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sk-SK" sz="2200" b="1" dirty="0">
                <a:solidFill>
                  <a:schemeClr val="accent6">
                    <a:lumMod val="75000"/>
                  </a:schemeClr>
                </a:solidFill>
              </a:rPr>
              <a:t> rámci  povinnej hlavnej aktivity je žiadateľ </a:t>
            </a:r>
            <a:r>
              <a:rPr lang="sk-SK" sz="2200" b="1" u="sng" dirty="0">
                <a:solidFill>
                  <a:schemeClr val="accent6">
                    <a:lumMod val="75000"/>
                  </a:schemeClr>
                </a:solidFill>
              </a:rPr>
              <a:t>povinný</a:t>
            </a:r>
            <a:r>
              <a:rPr lang="sk-SK" sz="2200" b="1" dirty="0">
                <a:solidFill>
                  <a:schemeClr val="accent6">
                    <a:lumMod val="75000"/>
                  </a:schemeClr>
                </a:solidFill>
              </a:rPr>
              <a:t> vykonávať  </a:t>
            </a:r>
            <a:r>
              <a:rPr lang="sk-SK" sz="2200" b="1" u="sng" dirty="0" smtClean="0">
                <a:solidFill>
                  <a:schemeClr val="accent6">
                    <a:lumMod val="75000"/>
                  </a:schemeClr>
                </a:solidFill>
              </a:rPr>
              <a:t>všetky tri </a:t>
            </a:r>
            <a:r>
              <a:rPr lang="sk-SK" sz="2200" b="1" u="sng" dirty="0" err="1" smtClean="0">
                <a:solidFill>
                  <a:schemeClr val="accent6">
                    <a:lumMod val="75000"/>
                  </a:schemeClr>
                </a:solidFill>
              </a:rPr>
              <a:t>podaktivity</a:t>
            </a:r>
            <a:r>
              <a:rPr lang="sk-SK" sz="2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sk-SK" sz="1200" dirty="0" smtClean="0"/>
          </a:p>
          <a:p>
            <a:pPr marL="0" indent="0">
              <a:buNone/>
            </a:pPr>
            <a:r>
              <a:rPr lang="sk-SK" sz="2200" b="1" u="sng" dirty="0" err="1" smtClean="0"/>
              <a:t>Podaktivita</a:t>
            </a:r>
            <a:r>
              <a:rPr lang="sk-SK" sz="2200" b="1" u="sng" dirty="0" smtClean="0"/>
              <a:t> </a:t>
            </a:r>
            <a:r>
              <a:rPr lang="sk-SK" sz="2200" b="1" u="sng" dirty="0"/>
              <a:t>1 </a:t>
            </a:r>
            <a:endParaRPr lang="sk-SK" sz="2200" u="sng" dirty="0"/>
          </a:p>
          <a:p>
            <a:pPr marL="0" indent="0">
              <a:buNone/>
            </a:pPr>
            <a:r>
              <a:rPr lang="sk-SK" sz="2200" u="sng" dirty="0"/>
              <a:t>Výskum a vývoj nových/inovovaných zariadení, softvéru, aplikácií určených na sociálnu integráciu osôb so zdravotným postihnutím v </a:t>
            </a:r>
            <a:r>
              <a:rPr lang="sk-SK" sz="2200" u="sng" dirty="0" smtClean="0"/>
              <a:t>spoločnosti</a:t>
            </a:r>
          </a:p>
          <a:p>
            <a:pPr marL="0" indent="0">
              <a:buNone/>
            </a:pPr>
            <a:endParaRPr lang="sk-SK" sz="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200" b="1" dirty="0"/>
              <a:t>Kombinácia jednotlivých typov technológii v rámci jednej </a:t>
            </a:r>
            <a:r>
              <a:rPr lang="sk-SK" sz="2200" b="1" dirty="0" err="1"/>
              <a:t>ŽoNFP</a:t>
            </a:r>
            <a:r>
              <a:rPr lang="sk-SK" sz="2200" b="1" dirty="0"/>
              <a:t> je prípustná</a:t>
            </a:r>
            <a:endParaRPr lang="sk-SK" sz="22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200" dirty="0">
              <a:solidFill>
                <a:srgbClr val="FF0000"/>
              </a:solidFill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3.3 Oprávnenosť aktivít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dirty="0"/>
              <a:t>Na účely tejto výzvy sa rozumie:</a:t>
            </a:r>
          </a:p>
          <a:p>
            <a:pPr marL="0" indent="0">
              <a:buNone/>
            </a:pPr>
            <a:r>
              <a:rPr lang="sk-SK" sz="1000" dirty="0"/>
              <a:t> </a:t>
            </a:r>
          </a:p>
          <a:p>
            <a:pPr lvl="0"/>
            <a:r>
              <a:rPr lang="sk-SK" sz="2200" b="1" dirty="0"/>
              <a:t>Aplikácia</a:t>
            </a:r>
            <a:r>
              <a:rPr lang="sk-SK" sz="2200" dirty="0"/>
              <a:t> – je softvér vytvorený špeciálne pre mobilné telefóny, tablety a pod., pracujúci na mobilných platformách. </a:t>
            </a:r>
          </a:p>
          <a:p>
            <a:pPr lvl="0"/>
            <a:r>
              <a:rPr lang="sk-SK" sz="2200" b="1" dirty="0"/>
              <a:t>Softvér</a:t>
            </a:r>
            <a:r>
              <a:rPr lang="sk-SK" sz="2200" dirty="0"/>
              <a:t> – je súhrn všetkých programov pracujúcich na operačných systémoch, ktoré sa dajú použiť na PC, notebooku a pod.. Medzi softvér zaraďujeme napr. operačné systémy, ovládače zariadení, textové editory, kancelárske aplikácie, grafické aplikácie, aplikácie na prehrávanie multimédií a podobne.</a:t>
            </a:r>
          </a:p>
          <a:p>
            <a:pPr lvl="0"/>
            <a:r>
              <a:rPr lang="sk-SK" sz="2200" b="1" dirty="0"/>
              <a:t>Zariadenie</a:t>
            </a:r>
            <a:r>
              <a:rPr lang="sk-SK" sz="2200" dirty="0"/>
              <a:t> – akýkoľvek prístroj, nástroj, mechanizmus alebo pomôcka, zlepšujúca podmienky inklúzie osôb so zdravotným postihnutím do spoločnosti.</a:t>
            </a:r>
            <a:endParaRPr lang="sk-SK" sz="2200" dirty="0">
              <a:effectLst/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3.3.1 Oprávnenosť aktivít projektu – Podaktivita 1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u="sng" dirty="0" err="1"/>
              <a:t>Podaktivita</a:t>
            </a:r>
            <a:r>
              <a:rPr lang="sk-SK" sz="2200" b="1" u="sng" dirty="0"/>
              <a:t> 2 </a:t>
            </a:r>
            <a:endParaRPr lang="sk-SK" sz="2200" b="1" u="sng" dirty="0" smtClean="0"/>
          </a:p>
          <a:p>
            <a:pPr marL="0" indent="0">
              <a:buNone/>
            </a:pPr>
            <a:r>
              <a:rPr lang="sk-SK" sz="2200" u="sng" dirty="0" smtClean="0"/>
              <a:t>Výroba </a:t>
            </a:r>
            <a:r>
              <a:rPr lang="sk-SK" sz="2200" u="sng" dirty="0"/>
              <a:t>vzorky a pilotné odskúšanie cieľovou skupinou</a:t>
            </a:r>
            <a:endParaRPr lang="sk-SK" sz="2200" dirty="0"/>
          </a:p>
          <a:p>
            <a:pPr marL="0" indent="0">
              <a:buNone/>
            </a:pPr>
            <a:endParaRPr lang="sk-SK" sz="1000" dirty="0"/>
          </a:p>
          <a:p>
            <a:r>
              <a:rPr lang="sk-SK" sz="2200" dirty="0"/>
              <a:t>Pilotné odskúšanie v rámci projektu realizuje reprezentatívna organizácia  prostredníctvom bežného používania navrhnutého zariadenia/aplikácie/softvéru, minimálne po dobu 1 mesiaca so zapojením minimálne 15 osôb cieľovej skupiny. Vzorka predstavuje minimálny počet 15 ks určených na prezentáciu</a:t>
            </a:r>
            <a:r>
              <a:rPr lang="sk-SK" sz="2200" dirty="0" smtClean="0"/>
              <a:t>.</a:t>
            </a:r>
            <a:endParaRPr lang="sk-SK" sz="2200" dirty="0"/>
          </a:p>
          <a:p>
            <a:r>
              <a:rPr lang="sk-SK" sz="2200" dirty="0"/>
              <a:t>Výsledkom </a:t>
            </a:r>
            <a:r>
              <a:rPr lang="sk-SK" sz="2200" dirty="0" err="1"/>
              <a:t>podaktivity</a:t>
            </a:r>
            <a:r>
              <a:rPr lang="sk-SK" sz="2200" dirty="0"/>
              <a:t> je osvedčenie vydané minimálne jednou reprezentatívnou organizáciou (dokument preukazujúci funkčnosť a účelnosť zariadenia, aplikácie, softvéru – príloha č</a:t>
            </a:r>
            <a:r>
              <a:rPr lang="sk-SK" sz="2200" dirty="0" smtClean="0"/>
              <a:t>. 14 </a:t>
            </a:r>
            <a:r>
              <a:rPr lang="sk-SK" sz="2200" dirty="0"/>
              <a:t>výzvy). Ak je žiadateľom reprezentatívna organizácia, osvedčenie musí byť vydané inou reprezentatívnou organizáciou.</a:t>
            </a:r>
          </a:p>
          <a:p>
            <a:r>
              <a:rPr lang="sk-SK" sz="2200" dirty="0"/>
              <a:t> </a:t>
            </a:r>
            <a:endParaRPr lang="sk-SK" sz="2200" dirty="0">
              <a:effectLst/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3.3.2 Oprávnenosť aktivít projektu – Podaktivita 2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sk-SK" sz="2200" b="1" u="sng" dirty="0" err="1"/>
              <a:t>Podaktivita</a:t>
            </a:r>
            <a:r>
              <a:rPr lang="sk-SK" sz="2200" b="1" u="sng" dirty="0"/>
              <a:t> </a:t>
            </a:r>
            <a:r>
              <a:rPr lang="sk-SK" sz="2200" b="1" u="sng" dirty="0" smtClean="0"/>
              <a:t>3 </a:t>
            </a:r>
            <a:endParaRPr lang="sk-SK" sz="2200" u="sng" dirty="0"/>
          </a:p>
          <a:p>
            <a:pPr marL="0" indent="0">
              <a:buNone/>
            </a:pPr>
            <a:r>
              <a:rPr lang="sk-SK" sz="2200" u="sng" dirty="0"/>
              <a:t>Prezentácia na domácom </a:t>
            </a:r>
            <a:r>
              <a:rPr lang="sk-SK" sz="2200" u="sng" dirty="0" smtClean="0"/>
              <a:t>trhu</a:t>
            </a:r>
          </a:p>
          <a:p>
            <a:endParaRPr lang="sk-SK" sz="1000" u="sng" dirty="0"/>
          </a:p>
          <a:p>
            <a:r>
              <a:rPr lang="sk-SK" sz="2200" dirty="0" smtClean="0"/>
              <a:t>Pre </a:t>
            </a:r>
            <a:r>
              <a:rPr lang="sk-SK" sz="2200" dirty="0"/>
              <a:t>každú funkčnú technológiu musí byť realizovaná táto </a:t>
            </a:r>
            <a:r>
              <a:rPr lang="sk-SK" sz="2200" dirty="0" err="1"/>
              <a:t>podaktivita</a:t>
            </a:r>
            <a:r>
              <a:rPr lang="sk-SK" sz="2200" dirty="0"/>
              <a:t> osobitne.</a:t>
            </a:r>
          </a:p>
          <a:p>
            <a:r>
              <a:rPr lang="sk-SK" sz="2200" dirty="0"/>
              <a:t>Výsledkom </a:t>
            </a:r>
            <a:r>
              <a:rPr lang="sk-SK" sz="2200" dirty="0" err="1" smtClean="0"/>
              <a:t>podaktivity</a:t>
            </a:r>
            <a:r>
              <a:rPr lang="sk-SK" sz="2200" dirty="0" smtClean="0"/>
              <a:t> 3 </a:t>
            </a:r>
            <a:r>
              <a:rPr lang="sk-SK" sz="2200" dirty="0"/>
              <a:t>je:</a:t>
            </a:r>
          </a:p>
          <a:p>
            <a:pPr lvl="1"/>
            <a:r>
              <a:rPr lang="sk-SK" sz="2200" dirty="0"/>
              <a:t>web stránka/podstránka o výrobku (v čase preplácania výdavkov, najneskôr do 3 mesiacov od začiatku realizácie projektu) a súčasne</a:t>
            </a:r>
          </a:p>
          <a:p>
            <a:pPr lvl="1"/>
            <a:r>
              <a:rPr lang="sk-SK" sz="2200" dirty="0"/>
              <a:t>minimálne 1x účasť na výstave alebo zorganizovanie minimálne 1 informačného seminára s účasťou minimálne 3 reprezentatívnych organizácií za účelom prezentácie výrobku</a:t>
            </a:r>
            <a:endParaRPr lang="sk-SK" sz="2200" dirty="0">
              <a:effectLst/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3.3.3 Oprávnenosť aktivít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projektu - Podaktivita 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r>
              <a:rPr lang="sk-SK" sz="2000" dirty="0"/>
              <a:t>Výdavky projektu sú oprávnené najskôr v deň, v ktorom Zmluva o poskytnutí NFP nadobudla účinnosť a zároveň odo dňa začatia hlavnej aktivity a najneskôr do 31.12.2023.</a:t>
            </a:r>
          </a:p>
          <a:p>
            <a:r>
              <a:rPr lang="sk-SK" sz="2000" dirty="0"/>
              <a:t>Maximálna celková výška príspevku podľa typu technológie:</a:t>
            </a:r>
          </a:p>
          <a:p>
            <a:pPr marL="1082675" indent="-366713"/>
            <a:r>
              <a:rPr lang="sk-SK" sz="2000" dirty="0"/>
              <a:t>Aplikácia				20 000 €</a:t>
            </a:r>
          </a:p>
          <a:p>
            <a:pPr marL="1082675" indent="-366713"/>
            <a:r>
              <a:rPr lang="sk-SK" sz="2000" dirty="0"/>
              <a:t>Softvér				</a:t>
            </a:r>
            <a:r>
              <a:rPr lang="sk-SK" sz="2000" dirty="0" smtClean="0"/>
              <a:t>	50</a:t>
            </a:r>
            <a:r>
              <a:rPr lang="sk-SK" sz="2000" dirty="0"/>
              <a:t> 000 €</a:t>
            </a:r>
          </a:p>
          <a:p>
            <a:pPr marL="1082675" indent="-366713"/>
            <a:r>
              <a:rPr lang="sk-SK" sz="2000" dirty="0"/>
              <a:t>Zariadenie (pomôcka)	            </a:t>
            </a:r>
            <a:r>
              <a:rPr lang="sk-SK" sz="2000" dirty="0" smtClean="0"/>
              <a:t>	              100</a:t>
            </a:r>
            <a:r>
              <a:rPr lang="sk-SK" sz="2000" dirty="0"/>
              <a:t> 000 €</a:t>
            </a:r>
          </a:p>
          <a:p>
            <a:r>
              <a:rPr lang="sk-SK" sz="2000" dirty="0"/>
              <a:t>Maximálna celková výška príspevku na aplikáciu alebo </a:t>
            </a:r>
            <a:r>
              <a:rPr lang="sk-SK" sz="2000" dirty="0" smtClean="0"/>
              <a:t>softvér </a:t>
            </a:r>
            <a:r>
              <a:rPr lang="sk-SK" sz="2000" dirty="0"/>
              <a:t>je stanovená pre jednu platformu resp. operačný systém. Ak je aplikácia/softvér vyvíjaný pre rozličné platformy alebo operačné systémy, maximálna výška sa násobí podľa počtu platforiem/operačných systémov.  </a:t>
            </a:r>
          </a:p>
          <a:p>
            <a:r>
              <a:rPr lang="sk-SK" sz="2000" dirty="0"/>
              <a:t>Kategórie oprávnených a neoprávnených výdavkov sú definované v kapitole 4 Príručky pre žiadateľa.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521</a:t>
            </a:r>
            <a:r>
              <a:rPr lang="sk-SK" sz="2000" b="1" dirty="0"/>
              <a:t> – Mzdové výdavky 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Oprávnenými výdavkami sú skutočne vynaložené mzdové výdavky žiadateľa stanovené s ohľadom na predchádzajúcu mzdovú politiku žiadateľa v maximálnej výške podľa dosiahnutého vzdelania – celková cena práce (ďalej aj „CCP“) pre:</a:t>
            </a:r>
          </a:p>
          <a:p>
            <a:pPr lvl="0"/>
            <a:r>
              <a:rPr lang="sk-SK" sz="2000" dirty="0"/>
              <a:t>pracovný pomer na ustanovený týždenný pracovný čas, alebo </a:t>
            </a:r>
          </a:p>
          <a:p>
            <a:pPr lvl="0"/>
            <a:r>
              <a:rPr lang="sk-SK" sz="2000" dirty="0"/>
              <a:t>pracovný pomer na skrátený pracovný úväzok (v alikvotnej výške), alebo </a:t>
            </a:r>
          </a:p>
          <a:p>
            <a:pPr lvl="0"/>
            <a:r>
              <a:rPr lang="sk-SK" sz="2000" dirty="0"/>
              <a:t>dohody mimo pracovného pomeru. </a:t>
            </a:r>
          </a:p>
          <a:p>
            <a:pPr marL="0" indent="0">
              <a:buNone/>
            </a:pPr>
            <a:r>
              <a:rPr lang="sk-SK" sz="2000" dirty="0"/>
              <a:t>Dokladovanie oprávnených personálnych výdavkov </a:t>
            </a:r>
            <a:r>
              <a:rPr lang="sk-SK" sz="2000" dirty="0" smtClean="0"/>
              <a:t> je </a:t>
            </a:r>
            <a:r>
              <a:rPr lang="sk-SK" sz="2000" dirty="0"/>
              <a:t>prostredníctvom dokladov o výkone  činnosti  zamestnanca v súlade s pracovnou  náplňou a pracovnou zmluvou/dohodou o prácach vykonávaných mimo pracovného pomeru: pracovným výkazom, výplatnou páskou, dokladom o úhrade - výpisom z bankového účtu, dokladovaním mzdovej politiky za posledných 12 mesiacov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2300" b="1" dirty="0"/>
              <a:t>Názov výzvy: 		</a:t>
            </a:r>
            <a:endParaRPr lang="sk-SK" sz="23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Vývoj nových zariadení podporujúcich sociálnu integráciu osôb so zdravotným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postihnutím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/>
              <a:t>Kód výzvy: 		</a:t>
            </a:r>
            <a:r>
              <a:rPr lang="sk-SK" sz="2300" dirty="0"/>
              <a:t>OP ĽZ DOP </a:t>
            </a:r>
            <a:r>
              <a:rPr lang="sk-SK" sz="2300" dirty="0" smtClean="0"/>
              <a:t>2017/4.1.2/02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Operačný program:</a:t>
            </a:r>
            <a:r>
              <a:rPr lang="sk-SK" sz="2300" dirty="0" smtClean="0"/>
              <a:t>	Ľudské zdroje</a:t>
            </a:r>
            <a:endParaRPr lang="sk-SK" sz="23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Poskytovateľ:	</a:t>
            </a:r>
            <a:r>
              <a:rPr lang="sk-SK" sz="2300" dirty="0" smtClean="0"/>
              <a:t>	Implementačná agentúra MPSVR SR</a:t>
            </a:r>
            <a:endParaRPr lang="sk-SK" sz="2300" dirty="0"/>
          </a:p>
        </p:txBody>
      </p:sp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>1. Formálne náležitosti</a:t>
            </a:r>
            <a:endParaRPr lang="sk-SK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521</a:t>
            </a:r>
            <a:r>
              <a:rPr lang="sk-SK" sz="2000" b="1" dirty="0"/>
              <a:t> – Mzdové výdavky </a:t>
            </a: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u="sng" dirty="0" err="1" smtClean="0"/>
              <a:t>Podaktivita</a:t>
            </a:r>
            <a:r>
              <a:rPr lang="sk-SK" sz="2000" u="sng" dirty="0" smtClean="0"/>
              <a:t> </a:t>
            </a:r>
            <a:r>
              <a:rPr lang="sk-SK" sz="2000" u="sng" dirty="0"/>
              <a:t>1:  </a:t>
            </a:r>
          </a:p>
          <a:p>
            <a:pPr marL="0" lvl="0" indent="0">
              <a:buNone/>
            </a:pPr>
            <a:r>
              <a:rPr lang="sk-SK" sz="2000" dirty="0"/>
              <a:t>personálne výdavky na osoby vykonávajúce výskum a vývoj, podľa ich vzdelania</a:t>
            </a:r>
            <a:r>
              <a:rPr lang="sk-SK" sz="2000" dirty="0" smtClean="0"/>
              <a:t>:</a:t>
            </a:r>
          </a:p>
          <a:p>
            <a:pPr marL="0" lvl="0" indent="0">
              <a:buNone/>
            </a:pPr>
            <a:endParaRPr lang="sk-SK" sz="2000" dirty="0"/>
          </a:p>
          <a:p>
            <a:r>
              <a:rPr lang="sk-SK" sz="1800" dirty="0"/>
              <a:t>Základné	</a:t>
            </a:r>
            <a:r>
              <a:rPr lang="sk-SK" sz="1800" dirty="0" smtClean="0"/>
              <a:t>	max</a:t>
            </a:r>
            <a:r>
              <a:rPr lang="sk-SK" sz="1800" dirty="0"/>
              <a:t>. CCP   </a:t>
            </a:r>
            <a:r>
              <a:rPr lang="sk-SK" sz="1800" dirty="0" smtClean="0"/>
              <a:t>4,84€/hod </a:t>
            </a:r>
            <a:r>
              <a:rPr lang="sk-SK" sz="1800" dirty="0"/>
              <a:t>a zároveň max. CCP   </a:t>
            </a:r>
            <a:r>
              <a:rPr lang="sk-SK" sz="1800" dirty="0" smtClean="0"/>
              <a:t>694€/M</a:t>
            </a:r>
            <a:endParaRPr lang="sk-SK" sz="1800" dirty="0"/>
          </a:p>
          <a:p>
            <a:r>
              <a:rPr lang="sk-SK" sz="1800" dirty="0"/>
              <a:t>Stredné </a:t>
            </a:r>
            <a:r>
              <a:rPr lang="sk-SK" sz="1800" dirty="0" smtClean="0"/>
              <a:t>odborné 	max</a:t>
            </a:r>
            <a:r>
              <a:rPr lang="sk-SK" sz="1800" dirty="0"/>
              <a:t>. CCP   </a:t>
            </a:r>
            <a:r>
              <a:rPr lang="sk-SK" sz="1800" dirty="0" smtClean="0"/>
              <a:t>5,71€/hod a </a:t>
            </a:r>
            <a:r>
              <a:rPr lang="sk-SK" sz="1800" dirty="0"/>
              <a:t>zároveň max. CCP   </a:t>
            </a:r>
            <a:r>
              <a:rPr lang="sk-SK" sz="1800" dirty="0" smtClean="0"/>
              <a:t>818€/M</a:t>
            </a:r>
            <a:endParaRPr lang="sk-SK" sz="1800" dirty="0"/>
          </a:p>
          <a:p>
            <a:r>
              <a:rPr lang="sk-SK" sz="1800" dirty="0"/>
              <a:t>Úplné stredné  		</a:t>
            </a:r>
            <a:r>
              <a:rPr lang="sk-SK" sz="1800" dirty="0" smtClean="0"/>
              <a:t>max</a:t>
            </a:r>
            <a:r>
              <a:rPr lang="sk-SK" sz="1800" dirty="0"/>
              <a:t>. CCP   </a:t>
            </a:r>
            <a:r>
              <a:rPr lang="sk-SK" sz="1800" dirty="0" smtClean="0"/>
              <a:t>7,36€</a:t>
            </a:r>
            <a:r>
              <a:rPr lang="sk-SK" sz="1800" dirty="0"/>
              <a:t>/hod </a:t>
            </a:r>
            <a:r>
              <a:rPr lang="sk-SK" sz="1800" dirty="0" smtClean="0"/>
              <a:t>a</a:t>
            </a:r>
            <a:r>
              <a:rPr lang="sk-SK" sz="1800" dirty="0"/>
              <a:t> zároveň max. CCP </a:t>
            </a:r>
            <a:r>
              <a:rPr lang="sk-SK" sz="1800" dirty="0" smtClean="0"/>
              <a:t>1055€</a:t>
            </a:r>
            <a:r>
              <a:rPr lang="sk-SK" sz="1800" dirty="0"/>
              <a:t>/M</a:t>
            </a:r>
          </a:p>
          <a:p>
            <a:r>
              <a:rPr lang="sk-SK" sz="1800" dirty="0" smtClean="0"/>
              <a:t>Vysokoškolské </a:t>
            </a:r>
            <a:r>
              <a:rPr lang="sk-SK" sz="1800" dirty="0"/>
              <a:t>1. Stupňa  	</a:t>
            </a:r>
            <a:r>
              <a:rPr lang="sk-SK" sz="1800" dirty="0" smtClean="0"/>
              <a:t>max</a:t>
            </a:r>
            <a:r>
              <a:rPr lang="sk-SK" sz="1800" dirty="0"/>
              <a:t>. CCP   </a:t>
            </a:r>
            <a:r>
              <a:rPr lang="sk-SK" sz="1800" dirty="0" smtClean="0"/>
              <a:t>8,14€</a:t>
            </a:r>
            <a:r>
              <a:rPr lang="sk-SK" sz="1800" dirty="0"/>
              <a:t>/hod </a:t>
            </a:r>
            <a:r>
              <a:rPr lang="sk-SK" sz="1800" dirty="0" smtClean="0"/>
              <a:t>a </a:t>
            </a:r>
            <a:r>
              <a:rPr lang="sk-SK" sz="1800" dirty="0"/>
              <a:t>zároveň max. CCP </a:t>
            </a:r>
            <a:r>
              <a:rPr lang="sk-SK" sz="1800" dirty="0" smtClean="0"/>
              <a:t>1167€</a:t>
            </a:r>
            <a:r>
              <a:rPr lang="sk-SK" sz="1800" dirty="0"/>
              <a:t>/</a:t>
            </a:r>
            <a:r>
              <a:rPr lang="sk-SK" sz="1800" dirty="0" smtClean="0"/>
              <a:t>M</a:t>
            </a:r>
            <a:endParaRPr lang="sk-SK" sz="1800" dirty="0"/>
          </a:p>
          <a:p>
            <a:r>
              <a:rPr lang="sk-SK" sz="1800" dirty="0"/>
              <a:t>Vysokoškolské 2. Stupňa  	</a:t>
            </a:r>
            <a:r>
              <a:rPr lang="sk-SK" sz="1800" dirty="0" smtClean="0"/>
              <a:t>max</a:t>
            </a:r>
            <a:r>
              <a:rPr lang="sk-SK" sz="1800" dirty="0"/>
              <a:t>. CCP </a:t>
            </a:r>
            <a:r>
              <a:rPr lang="sk-SK" sz="1800" dirty="0" smtClean="0"/>
              <a:t>10,91€</a:t>
            </a:r>
            <a:r>
              <a:rPr lang="sk-SK" sz="1800" dirty="0"/>
              <a:t>/hod </a:t>
            </a:r>
            <a:r>
              <a:rPr lang="sk-SK" sz="1800" dirty="0" smtClean="0"/>
              <a:t>a </a:t>
            </a:r>
            <a:r>
              <a:rPr lang="sk-SK" sz="1800" dirty="0"/>
              <a:t>zároveň max. CCP </a:t>
            </a:r>
            <a:r>
              <a:rPr lang="sk-SK" sz="1800" dirty="0" smtClean="0"/>
              <a:t>1564€</a:t>
            </a:r>
            <a:r>
              <a:rPr lang="sk-SK" sz="1800" dirty="0"/>
              <a:t>/</a:t>
            </a:r>
            <a:r>
              <a:rPr lang="sk-SK" sz="1800" dirty="0" smtClean="0"/>
              <a:t>M</a:t>
            </a:r>
            <a:endParaRPr lang="sk-SK" sz="1800" dirty="0"/>
          </a:p>
          <a:p>
            <a:r>
              <a:rPr lang="sk-SK" sz="1800" dirty="0"/>
              <a:t>Vysokoškolské 3. Stupňa	</a:t>
            </a:r>
            <a:r>
              <a:rPr lang="sk-SK" sz="1800" dirty="0" smtClean="0"/>
              <a:t>max</a:t>
            </a:r>
            <a:r>
              <a:rPr lang="sk-SK" sz="1800" dirty="0"/>
              <a:t>. CCP </a:t>
            </a:r>
            <a:r>
              <a:rPr lang="sk-SK" sz="1800" dirty="0" smtClean="0"/>
              <a:t>12,37€</a:t>
            </a:r>
            <a:r>
              <a:rPr lang="sk-SK" sz="1800" dirty="0"/>
              <a:t>/hod </a:t>
            </a:r>
            <a:r>
              <a:rPr lang="sk-SK" sz="1800" dirty="0" smtClean="0"/>
              <a:t>a </a:t>
            </a:r>
            <a:r>
              <a:rPr lang="sk-SK" sz="1800" dirty="0"/>
              <a:t>zároveň max. CCP </a:t>
            </a:r>
            <a:r>
              <a:rPr lang="sk-SK" sz="1800" dirty="0" smtClean="0"/>
              <a:t>1772€</a:t>
            </a:r>
            <a:r>
              <a:rPr lang="sk-SK" sz="1800" dirty="0"/>
              <a:t>/</a:t>
            </a:r>
            <a:r>
              <a:rPr lang="sk-SK" sz="1800" dirty="0" smtClean="0"/>
              <a:t>M </a:t>
            </a:r>
            <a:endParaRPr lang="sk-SK" sz="18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521</a:t>
            </a:r>
            <a:r>
              <a:rPr lang="sk-SK" sz="2000" b="1" dirty="0"/>
              <a:t> – Mzdové výdavky </a:t>
            </a: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u="sng" dirty="0" err="1"/>
              <a:t>Podaktivita</a:t>
            </a:r>
            <a:r>
              <a:rPr lang="sk-SK" sz="2000" u="sng" dirty="0"/>
              <a:t> 2: </a:t>
            </a:r>
            <a:endParaRPr lang="sk-SK" sz="2000" u="sng" dirty="0" smtClean="0"/>
          </a:p>
          <a:p>
            <a:pPr marL="0" indent="0">
              <a:buNone/>
            </a:pPr>
            <a:endParaRPr lang="sk-SK" sz="1000" u="sng" dirty="0"/>
          </a:p>
          <a:p>
            <a:pPr lvl="0"/>
            <a:r>
              <a:rPr lang="sk-SK" sz="2000" dirty="0"/>
              <a:t>personálne výdavky na osobu koordinujúcu pilotné odskúšanie max. CCP 1772 € alebo 12,37 € na hodinu, maximálna oprávnená výška odmeňovania závisí od dosiahnutého vzdelania a je rovnaká ako v </a:t>
            </a:r>
            <a:r>
              <a:rPr lang="sk-SK" sz="2000" dirty="0" err="1"/>
              <a:t>podaktivite</a:t>
            </a:r>
            <a:r>
              <a:rPr lang="sk-SK" sz="2000" dirty="0"/>
              <a:t> 1</a:t>
            </a:r>
          </a:p>
          <a:p>
            <a:pPr lvl="0"/>
            <a:r>
              <a:rPr lang="sk-SK" sz="2000" dirty="0"/>
              <a:t>dokladuje sa okrem vyššie uvedeným spôsobom dokladovania personálnych výdavkov aj záverečnou správou o pilotnom odskúšaní (príloha č. 13 výzvy) a osvedčením (príloha č. 14 výzvy</a:t>
            </a:r>
            <a:r>
              <a:rPr lang="sk-SK" sz="2000" dirty="0" smtClean="0"/>
              <a:t>)</a:t>
            </a:r>
            <a:endParaRPr lang="sk-SK" sz="20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521</a:t>
            </a:r>
            <a:r>
              <a:rPr lang="sk-SK" sz="2000" b="1" dirty="0"/>
              <a:t> – Mzdové výdavky </a:t>
            </a:r>
            <a:endParaRPr lang="sk-SK" sz="2000" dirty="0"/>
          </a:p>
          <a:p>
            <a:pPr marL="0" indent="0">
              <a:buNone/>
            </a:pPr>
            <a:endParaRPr lang="sk-SK" sz="2000" u="sng" dirty="0" smtClean="0"/>
          </a:p>
          <a:p>
            <a:pPr marL="0" indent="0">
              <a:buNone/>
            </a:pPr>
            <a:r>
              <a:rPr lang="sk-SK" sz="2000" u="sng" dirty="0" err="1" smtClean="0"/>
              <a:t>Podaktivita</a:t>
            </a:r>
            <a:r>
              <a:rPr lang="sk-SK" sz="2000" u="sng" dirty="0" smtClean="0"/>
              <a:t> </a:t>
            </a:r>
            <a:r>
              <a:rPr lang="sk-SK" sz="2000" u="sng" dirty="0"/>
              <a:t>3: </a:t>
            </a:r>
            <a:endParaRPr lang="sk-SK" sz="2000" u="sng" dirty="0" smtClean="0"/>
          </a:p>
          <a:p>
            <a:pPr marL="0" indent="0">
              <a:buNone/>
            </a:pPr>
            <a:endParaRPr lang="sk-SK" sz="1000" u="sng" dirty="0"/>
          </a:p>
          <a:p>
            <a:pPr lvl="0"/>
            <a:r>
              <a:rPr lang="sk-SK" sz="2000" dirty="0"/>
              <a:t>personálne výdavky na výrobu/úpravu </a:t>
            </a:r>
            <a:r>
              <a:rPr lang="sk-SK" sz="2000" dirty="0" err="1"/>
              <a:t>webstránky</a:t>
            </a:r>
            <a:r>
              <a:rPr lang="sk-SK" sz="2000" dirty="0"/>
              <a:t>, zorganizovanie </a:t>
            </a:r>
            <a:r>
              <a:rPr lang="sk-SK" sz="2000" dirty="0" err="1"/>
              <a:t>infoseminára</a:t>
            </a:r>
            <a:r>
              <a:rPr lang="sk-SK" sz="2000" dirty="0"/>
              <a:t>, účasť na výstave – max. CCP 1772 € alebo 12,37 € na hodinu, maximálna oprávnená výška odmeňovania závisí od dosiahnutého vzdelania a je rovnaká ako v </a:t>
            </a:r>
            <a:r>
              <a:rPr lang="sk-SK" sz="2000" dirty="0" err="1"/>
              <a:t>podaktivite</a:t>
            </a:r>
            <a:r>
              <a:rPr lang="sk-SK" sz="2000" dirty="0"/>
              <a:t> 1</a:t>
            </a:r>
          </a:p>
          <a:p>
            <a:pPr lvl="0"/>
            <a:r>
              <a:rPr lang="sk-SK" sz="2000" dirty="0"/>
              <a:t>dokladuje sa okrem vyššie uvedeným spôsobom dokladovania personálnych výdavkov  aj existenciou web stránky/</a:t>
            </a:r>
            <a:r>
              <a:rPr lang="sk-SK" sz="2000" dirty="0" err="1"/>
              <a:t>podstránky,a</a:t>
            </a:r>
            <a:r>
              <a:rPr lang="sk-SK" sz="2000" dirty="0"/>
              <a:t> fotodokumentáciou účasti na výstave alebo </a:t>
            </a:r>
            <a:r>
              <a:rPr lang="sk-SK" sz="2000" dirty="0" err="1"/>
              <a:t>infoseminári</a:t>
            </a:r>
            <a:r>
              <a:rPr lang="sk-SK" sz="2000" dirty="0"/>
              <a:t>, informáciou o účasti na </a:t>
            </a:r>
            <a:r>
              <a:rPr lang="sk-SK" sz="2000" dirty="0" smtClean="0"/>
              <a:t>webe</a:t>
            </a:r>
            <a:endParaRPr lang="sk-SK" sz="20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04275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903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dirty="0"/>
              <a:t>– </a:t>
            </a:r>
            <a:r>
              <a:rPr lang="sk-SK" sz="2000" b="1" dirty="0"/>
              <a:t>Paušálna sadzba na ostatné výdavky projektu (nariadenie 1304/2013, čl. 14 ods.2) </a:t>
            </a:r>
            <a:r>
              <a:rPr lang="sk-SK" sz="2000" dirty="0"/>
              <a:t>- </a:t>
            </a:r>
            <a:r>
              <a:rPr lang="sk-SK" sz="2000" b="1" dirty="0"/>
              <a:t>40%</a:t>
            </a:r>
            <a:r>
              <a:rPr lang="sk-SK" sz="2000" dirty="0"/>
              <a:t> z celkových oprávnených priamych nákladov na zamestnancov v rámci projektu; Súčasťou paušálnej sadzby na ostatné výdavky sú aj výdavky na publicitu a informovanosť;</a:t>
            </a:r>
          </a:p>
          <a:p>
            <a:pPr marL="0" indent="0">
              <a:buNone/>
            </a:pPr>
            <a:endParaRPr lang="sk-SK" sz="1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905</a:t>
            </a:r>
            <a:r>
              <a:rPr lang="sk-SK" sz="2000" dirty="0"/>
              <a:t> – </a:t>
            </a:r>
            <a:r>
              <a:rPr lang="sk-SK" sz="2000" b="1" dirty="0"/>
              <a:t>Ostatné spôsoby paušálneho financovania </a:t>
            </a:r>
            <a:r>
              <a:rPr lang="sk-SK" sz="2000" dirty="0"/>
              <a:t>- Výdavky na </a:t>
            </a:r>
            <a:r>
              <a:rPr lang="sk-SK" sz="2000" b="1" dirty="0"/>
              <a:t>riadenie projektu</a:t>
            </a:r>
            <a:r>
              <a:rPr lang="sk-SK" sz="2000" dirty="0"/>
              <a:t> vo výške </a:t>
            </a:r>
            <a:r>
              <a:rPr lang="sk-SK" sz="2000" b="1" dirty="0"/>
              <a:t>8,32%</a:t>
            </a:r>
            <a:r>
              <a:rPr lang="sk-SK" sz="2000" dirty="0"/>
              <a:t> z celkových oprávnených priamych výdavkov na zamestnancov v rámci projektu je možné vykazovať osobitne v rozpočte projektu len v prípade, ak ide o mzdové výdavky vzniknuté na základe pracovnoprávneho vzťahu v zmysle zákona č. 311/2001 Z. z. Zákonník práce v znení neskorších predpisov</a:t>
            </a:r>
            <a:r>
              <a:rPr lang="sk-SK" sz="2000" dirty="0" smtClean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1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000" b="1" dirty="0"/>
              <a:t>Žiadateľ vypĺňa rozpočet, ktorý je prílohou výzvy č. 11 a nie rozpočet, ktorý je súčasťou Príručky pre žiadateľa. Každý výdavok v rozpočte je automaticky členený v pomere VRR = 11,16% a MRR = 88,84%.</a:t>
            </a:r>
            <a:endParaRPr lang="sk-SK" sz="2000" dirty="0">
              <a:solidFill>
                <a:schemeClr val="accent3"/>
              </a:solidFill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3.4 Oprávnenosť výdavkov realizácie projektu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96792" y="251640"/>
            <a:ext cx="648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3.4.1 Rozpočet technológie s podrobným komentárom - APLIKÁCIA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66775" cy="44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96792" y="251640"/>
            <a:ext cx="639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3.4.2 Rozpočet technológie s podrobným komentárom - SOFTVÉR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620490"/>
            <a:ext cx="9110646" cy="504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96792" y="251640"/>
            <a:ext cx="682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3.4.3 Rozpočet technológie s podrobným komentárom - ZARIADENIE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86"/>
            <a:ext cx="9053623" cy="48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186766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/>
              <a:t>Podmienka </a:t>
            </a:r>
            <a:r>
              <a:rPr lang="sk-SK" sz="2200" b="1" dirty="0" smtClean="0"/>
              <a:t>splnenia </a:t>
            </a:r>
            <a:r>
              <a:rPr lang="sk-SK" sz="2200" b="1" dirty="0"/>
              <a:t>kritérií pre výber </a:t>
            </a:r>
            <a:r>
              <a:rPr lang="sk-SK" sz="2200" b="1" dirty="0" smtClean="0"/>
              <a:t>projektov</a:t>
            </a:r>
          </a:p>
          <a:p>
            <a:r>
              <a:rPr lang="sk-SK" sz="2200" dirty="0" smtClean="0"/>
              <a:t>Prostredníctvom </a:t>
            </a:r>
            <a:r>
              <a:rPr lang="sk-SK" sz="2200" dirty="0"/>
              <a:t>hodnotiacich kritérií </a:t>
            </a:r>
            <a:r>
              <a:rPr lang="sk-SK" sz="2200" dirty="0" err="1"/>
              <a:t>ŽoNFP</a:t>
            </a:r>
            <a:r>
              <a:rPr lang="sk-SK" sz="2200" dirty="0"/>
              <a:t> posudzuje odborný hodnotiteľ kvalitatívnu úroveň predloženej </a:t>
            </a:r>
            <a:r>
              <a:rPr lang="sk-SK" sz="2200" dirty="0" err="1"/>
              <a:t>ŽoNFP</a:t>
            </a:r>
            <a:r>
              <a:rPr lang="sk-SK" sz="2200" dirty="0"/>
              <a:t>. </a:t>
            </a:r>
            <a:endParaRPr lang="sk-SK" sz="2200" dirty="0" smtClean="0"/>
          </a:p>
          <a:p>
            <a:r>
              <a:rPr lang="sk-SK" sz="2200" dirty="0" smtClean="0"/>
              <a:t>Hodnotiace </a:t>
            </a:r>
            <a:r>
              <a:rPr lang="sk-SK" sz="2200" dirty="0"/>
              <a:t>kritériá pre DOP, ich kategorizácia do hodnotiacich oblastí, ako aj spôsob ich aplikácie sú uvedené v </a:t>
            </a:r>
            <a:r>
              <a:rPr lang="sk-SK" sz="2200" b="1" dirty="0"/>
              <a:t>Kritériách pre výber projektov operačného programu Ľudské zdroje a metodika ich </a:t>
            </a:r>
            <a:r>
              <a:rPr lang="sk-SK" sz="2200" b="1" dirty="0" smtClean="0"/>
              <a:t>uplatňovania</a:t>
            </a:r>
            <a:r>
              <a:rPr lang="sk-SK" sz="2200" dirty="0" smtClean="0"/>
              <a:t>, v </a:t>
            </a:r>
            <a:r>
              <a:rPr lang="sk-SK" sz="2200" dirty="0"/>
              <a:t>časti 2.3</a:t>
            </a:r>
            <a:r>
              <a:rPr lang="sk-SK" sz="2200" dirty="0" smtClean="0"/>
              <a:t>, </a:t>
            </a:r>
            <a:r>
              <a:rPr lang="sk-SK" sz="2200" dirty="0"/>
              <a:t>ktoré tvoria Prílohu č</a:t>
            </a:r>
            <a:r>
              <a:rPr lang="sk-SK" sz="2200" dirty="0" smtClean="0"/>
              <a:t>. 6 </a:t>
            </a:r>
            <a:r>
              <a:rPr lang="sk-SK" sz="2200" dirty="0"/>
              <a:t>výzvy. </a:t>
            </a:r>
            <a:endParaRPr lang="sk-SK" sz="2200" dirty="0" smtClean="0"/>
          </a:p>
          <a:p>
            <a:pPr marL="360363" indent="-360363"/>
            <a:r>
              <a:rPr lang="sk-SK" sz="2200" dirty="0"/>
              <a:t>Pre túto výzvu sa neuplatňujú nasledovné kritériá odborného </a:t>
            </a:r>
            <a:r>
              <a:rPr lang="sk-SK" sz="2200" dirty="0" smtClean="0"/>
              <a:t>hodnotenia:  Prínos </a:t>
            </a:r>
            <a:r>
              <a:rPr lang="sk-SK" sz="2200" dirty="0"/>
              <a:t>k RIÚS alebo </a:t>
            </a:r>
            <a:r>
              <a:rPr lang="sk-SK" sz="2200" dirty="0" smtClean="0"/>
              <a:t>URM.</a:t>
            </a:r>
            <a:endParaRPr lang="sk-SK" sz="2200" dirty="0"/>
          </a:p>
          <a:p>
            <a:r>
              <a:rPr lang="sk-SK" sz="2200" dirty="0"/>
              <a:t>Výberové kritériá sa v tejto výzve neuplatňujú.</a:t>
            </a:r>
          </a:p>
          <a:p>
            <a:pPr marL="0" indent="0">
              <a:buNone/>
            </a:pPr>
            <a:endParaRPr lang="sk-SK" sz="800" dirty="0" smtClean="0"/>
          </a:p>
          <a:p>
            <a:pPr marL="0" indent="0">
              <a:buNone/>
            </a:pPr>
            <a:r>
              <a:rPr lang="sk-SK" sz="2200" dirty="0" smtClean="0"/>
              <a:t>Bližšie </a:t>
            </a:r>
            <a:r>
              <a:rPr lang="sk-SK" sz="2200" dirty="0"/>
              <a:t>informácie týkajúce sa schvaľovacieho procesu </a:t>
            </a:r>
            <a:r>
              <a:rPr lang="sk-SK" sz="2200" dirty="0" err="1"/>
              <a:t>ŽoNFP</a:t>
            </a:r>
            <a:r>
              <a:rPr lang="sk-SK" sz="2200" dirty="0"/>
              <a:t> sú uvedené v príslušnej kapitole Príručky pre žiadateľa.</a:t>
            </a:r>
            <a:r>
              <a:rPr lang="pl-PL" sz="2200" dirty="0" smtClean="0"/>
              <a:t> </a:t>
            </a:r>
            <a:endParaRPr lang="sk-SK" sz="22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3.5 Podmienka splnenia kritérií pre výber projektov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186766" cy="4392488"/>
          </a:xfrm>
        </p:spPr>
        <p:txBody>
          <a:bodyPr>
            <a:noAutofit/>
          </a:bodyPr>
          <a:lstStyle/>
          <a:p>
            <a:endParaRPr lang="sk-SK" sz="1000" dirty="0"/>
          </a:p>
          <a:p>
            <a:pPr>
              <a:spcBef>
                <a:spcPts val="1200"/>
              </a:spcBef>
            </a:pPr>
            <a:r>
              <a:rPr lang="sk-SK" sz="2200" b="1" dirty="0" smtClean="0"/>
              <a:t>Počet </a:t>
            </a:r>
            <a:r>
              <a:rPr lang="sk-SK" sz="2200" b="1" dirty="0"/>
              <a:t>subjektov, ktoré vytvorením produktu prispejú po ukončení projektu k realizácii opatrenia v oblasti prevencie a eliminácie diskriminácie </a:t>
            </a:r>
            <a:endParaRPr lang="sk-SK" sz="2200" b="1" dirty="0" smtClean="0"/>
          </a:p>
          <a:p>
            <a:pPr>
              <a:spcBef>
                <a:spcPts val="1200"/>
              </a:spcBef>
            </a:pPr>
            <a:r>
              <a:rPr lang="sk-SK" sz="2200" b="1" dirty="0"/>
              <a:t>Počet aktivít zameraných na zvýšenie povedomia o právach osôb zo zdravotným postihnutím </a:t>
            </a:r>
            <a:r>
              <a:rPr lang="sk-SK" sz="2300" dirty="0"/>
              <a:t>	</a:t>
            </a:r>
          </a:p>
          <a:p>
            <a:pPr marL="0" lvl="0" indent="0" algn="just">
              <a:spcBef>
                <a:spcPts val="1200"/>
              </a:spcBef>
              <a:buNone/>
            </a:pPr>
            <a:endParaRPr lang="sk-SK" sz="1000" dirty="0" smtClean="0"/>
          </a:p>
          <a:p>
            <a:pPr marL="0" lvl="0" indent="0" algn="just">
              <a:spcBef>
                <a:spcPts val="1200"/>
              </a:spcBef>
              <a:buNone/>
            </a:pPr>
            <a:r>
              <a:rPr lang="sk-SK" sz="2000" dirty="0" smtClean="0"/>
              <a:t>MU sú projektové ukazovatele, ktoré je žiadateľ/prijímateľ </a:t>
            </a:r>
            <a:r>
              <a:rPr lang="sk-SK" sz="2000" b="1" dirty="0" smtClean="0"/>
              <a:t>povinný všetky sledovať/monitorovať</a:t>
            </a:r>
            <a:r>
              <a:rPr lang="sk-SK" sz="2000" dirty="0" smtClean="0"/>
              <a:t>. 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sk-SK" sz="2000" dirty="0" smtClean="0"/>
              <a:t>Výstupy/výsledky, ktoré majú byť dosiahnuté realizáciou aktivít projektu, musia byť kvantifikované prostredníctvom MU, ktoré sú uvedené v </a:t>
            </a:r>
            <a:r>
              <a:rPr lang="sk-SK" sz="2000" b="1" dirty="0" smtClean="0"/>
              <a:t>Prílohe č. 4 výzvy</a:t>
            </a:r>
            <a:r>
              <a:rPr lang="sk-SK" sz="2000" dirty="0" smtClean="0"/>
              <a:t>, vrátane zadefinovanej relevancie k horizontálnym princípom.</a:t>
            </a:r>
            <a:endParaRPr lang="sk-SK" sz="20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3.6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Merateľné 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ukazovatele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88961" y="908720"/>
            <a:ext cx="818676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u="sng" dirty="0"/>
              <a:t>Výstupy</a:t>
            </a:r>
            <a:r>
              <a:rPr lang="sk-SK" sz="1800" u="sng" dirty="0"/>
              <a:t> </a:t>
            </a:r>
            <a:r>
              <a:rPr lang="sk-SK" sz="1800" u="sng" dirty="0" smtClean="0"/>
              <a:t>pre </a:t>
            </a:r>
            <a:r>
              <a:rPr lang="sk-SK" sz="1800" b="1" u="sng" dirty="0" err="1" smtClean="0"/>
              <a:t>podaktivity</a:t>
            </a:r>
            <a:r>
              <a:rPr lang="sk-SK" sz="1800" b="1" u="sng" dirty="0" smtClean="0"/>
              <a:t> 1 až 3 </a:t>
            </a:r>
            <a:r>
              <a:rPr lang="sk-SK" sz="1800" u="sng" dirty="0" smtClean="0"/>
              <a:t>musia </a:t>
            </a:r>
            <a:r>
              <a:rPr lang="sk-SK" sz="1800" u="sng" dirty="0"/>
              <a:t>byť zdokladované nasledovne:</a:t>
            </a:r>
          </a:p>
          <a:p>
            <a:r>
              <a:rPr lang="sk-SK" sz="1800" dirty="0"/>
              <a:t>doložením oprávnených personálnych výdavkov prostredníctvom dokladov o výkone  činnosti  zamestnanca v súlade s pracovnou  náplňou a pracovnou zmluvou/dohodou o prácach vykonávaných mimo pracovného pomeru: pracovným výkazom, výplatnou páskou, dokladom o úhrade - výpisom z bankového účtu, dokladovaním mzdovej politiky za posledných 12 </a:t>
            </a:r>
            <a:r>
              <a:rPr lang="sk-SK" sz="1800" dirty="0" smtClean="0"/>
              <a:t>mesiacov </a:t>
            </a:r>
            <a:endParaRPr lang="sk-SK" sz="1800" dirty="0"/>
          </a:p>
          <a:p>
            <a:r>
              <a:rPr lang="sk-SK" sz="1800" dirty="0"/>
              <a:t>predložením osvedčenia vydaného minimálne jednou reprezentatívnou organizáciou (dokument preukazujúci funkčnosť a účelnosť zariadenia, aplikácie, softvéru – príloha č</a:t>
            </a:r>
            <a:r>
              <a:rPr lang="sk-SK" sz="1800" dirty="0" smtClean="0"/>
              <a:t>. 14 </a:t>
            </a:r>
            <a:r>
              <a:rPr lang="sk-SK" sz="1800" dirty="0"/>
              <a:t>výzvy). Ak je žiadateľom reprezentatívna organizácia, osvedčenie musí byť vydané inou reprezentatívnou organizáciou </a:t>
            </a:r>
          </a:p>
          <a:p>
            <a:r>
              <a:rPr lang="sk-SK" sz="1800" dirty="0"/>
              <a:t>predložením Záverečnej správy o pilotnom odskúšaní vzorky zariadenia/aplikácie/softvéru (príloha č. 13 výzvy)</a:t>
            </a:r>
          </a:p>
          <a:p>
            <a:pPr lvl="0"/>
            <a:r>
              <a:rPr lang="sk-SK" sz="1800" dirty="0" smtClean="0"/>
              <a:t>preukázanie funkčnej web stránky/podstránky </a:t>
            </a:r>
            <a:r>
              <a:rPr lang="sk-SK" sz="1800" dirty="0"/>
              <a:t>o výrobku (v čase preplácania výdavkov, najneskôr do 3 mesiacov od začiatku realizácie projektu) </a:t>
            </a:r>
          </a:p>
          <a:p>
            <a:r>
              <a:rPr lang="sk-SK" sz="1800" dirty="0" smtClean="0"/>
              <a:t>preukázanie minimálne </a:t>
            </a:r>
            <a:r>
              <a:rPr lang="sk-SK" sz="1800" dirty="0"/>
              <a:t>1x účasť na výstave alebo zorganizovanie minimálne 1 informačného seminára s účasťou minimálne 3 reprezentatívnych organizácií za účelom prezentácie výrobku. </a:t>
            </a:r>
            <a:endParaRPr lang="sk-SK" sz="1800" dirty="0">
              <a:solidFill>
                <a:srgbClr val="92D050"/>
              </a:solidFill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4. Výstupy aktivít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2300" b="1" dirty="0"/>
              <a:t>Prioritná os:</a:t>
            </a:r>
            <a:r>
              <a:rPr lang="sk-SK" sz="2300" dirty="0"/>
              <a:t>		4. Sociálne </a:t>
            </a:r>
            <a:r>
              <a:rPr lang="sk-SK" sz="2300" dirty="0" smtClean="0"/>
              <a:t>začlenenie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300" dirty="0"/>
          </a:p>
          <a:p>
            <a:pPr marL="2687638" indent="-2687638" algn="just">
              <a:spcBef>
                <a:spcPts val="0"/>
              </a:spcBef>
              <a:buNone/>
            </a:pPr>
            <a:r>
              <a:rPr lang="sk-SK" sz="2300" b="1" dirty="0"/>
              <a:t>Investičná priorita:</a:t>
            </a:r>
            <a:r>
              <a:rPr lang="sk-SK" sz="2300" dirty="0"/>
              <a:t>	4.1. Aktívne začlenenie, a to aj s cieľom podporovať rovnaké príležitosti a aktívnu účasť a zlepšenie </a:t>
            </a:r>
            <a:r>
              <a:rPr lang="sk-SK" sz="2300" dirty="0" err="1"/>
              <a:t>zamestnateľnosti</a:t>
            </a:r>
            <a:endParaRPr lang="sk-SK" sz="2300" dirty="0"/>
          </a:p>
          <a:p>
            <a:pPr marL="0" indent="0" algn="just">
              <a:spcBef>
                <a:spcPts val="0"/>
              </a:spcBef>
              <a:buNone/>
            </a:pPr>
            <a:endParaRPr lang="sk-SK" sz="2300" b="1" dirty="0" smtClean="0"/>
          </a:p>
          <a:p>
            <a:pPr marL="2687638" indent="-2687638" algn="just">
              <a:spcBef>
                <a:spcPts val="0"/>
              </a:spcBef>
              <a:buNone/>
            </a:pPr>
            <a:r>
              <a:rPr lang="sk-SK" sz="2300" b="1" dirty="0" smtClean="0"/>
              <a:t>Špecifický </a:t>
            </a:r>
            <a:r>
              <a:rPr lang="sk-SK" sz="2300" b="1" dirty="0"/>
              <a:t>cieľ:</a:t>
            </a:r>
            <a:r>
              <a:rPr lang="sk-SK" sz="2300" dirty="0"/>
              <a:t>	</a:t>
            </a:r>
            <a:r>
              <a:rPr lang="sk-SK" sz="2300" dirty="0" smtClean="0"/>
              <a:t>4.1.2 </a:t>
            </a:r>
            <a:r>
              <a:rPr lang="sk-SK" sz="2300" dirty="0"/>
              <a:t>Prevencia a eliminácia všetkých foriem diskriminácie</a:t>
            </a:r>
            <a:endParaRPr lang="pl-PL" sz="2300" dirty="0"/>
          </a:p>
          <a:p>
            <a:pPr marL="0" indent="0" algn="just">
              <a:spcBef>
                <a:spcPts val="0"/>
              </a:spcBef>
              <a:buNone/>
            </a:pPr>
            <a:endParaRPr lang="sk-SK" sz="23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300" b="1" dirty="0" smtClean="0"/>
              <a:t>Fond</a:t>
            </a:r>
            <a:r>
              <a:rPr lang="sk-SK" sz="2300" b="1" dirty="0"/>
              <a:t>:</a:t>
            </a:r>
            <a:r>
              <a:rPr lang="sk-SK" sz="2300" dirty="0"/>
              <a:t>			Európsky sociálny </a:t>
            </a:r>
            <a:r>
              <a:rPr lang="sk-SK" sz="2300" dirty="0" smtClean="0"/>
              <a:t>fond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3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300" b="1" dirty="0"/>
              <a:t>Schéma štátnej pomoci/Schéma pomoci de minimis</a:t>
            </a:r>
            <a:r>
              <a:rPr lang="sk-SK" sz="2300" b="1" dirty="0"/>
              <a:t>: </a:t>
            </a:r>
            <a:r>
              <a:rPr lang="sk-SK" sz="2300" dirty="0" smtClean="0"/>
              <a:t>uplatňuje sa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2200" dirty="0" smtClean="0"/>
              <a:t>(a</a:t>
            </a:r>
            <a:r>
              <a:rPr lang="sk-SK" sz="2200" dirty="0"/>
              <a:t> to na všetkých oprávnených žiadateľov </a:t>
            </a:r>
            <a:r>
              <a:rPr lang="sk-SK" sz="2200" dirty="0" smtClean="0"/>
              <a:t>výzvy)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5221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340768"/>
            <a:ext cx="8186766" cy="4248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k-SK" sz="2200" dirty="0" smtClean="0"/>
              <a:t>v </a:t>
            </a:r>
            <a:r>
              <a:rPr lang="sk-SK" sz="2200" dirty="0"/>
              <a:t>prípadoch, kedy nie je možné konať o </a:t>
            </a:r>
            <a:r>
              <a:rPr lang="sk-SK" sz="2200" dirty="0" err="1"/>
              <a:t>ŽoNFP</a:t>
            </a:r>
            <a:r>
              <a:rPr lang="sk-SK" sz="2200" dirty="0"/>
              <a:t> predložených na základe pôvodne vyhlásenej </a:t>
            </a:r>
            <a:r>
              <a:rPr lang="sk-SK" sz="2200" dirty="0" smtClean="0"/>
              <a:t>výzvy </a:t>
            </a:r>
            <a:r>
              <a:rPr lang="sk-SK" sz="2200" dirty="0"/>
              <a:t>alebo je zmena potrebná za účelom jej optimalizácie, resp. vhodnejšieho nastavenia, je </a:t>
            </a:r>
            <a:r>
              <a:rPr lang="sk-SK" sz="2200" b="1" dirty="0"/>
              <a:t>možné </a:t>
            </a:r>
            <a:r>
              <a:rPr lang="sk-SK" sz="2200" b="1" dirty="0" smtClean="0"/>
              <a:t>výzvu </a:t>
            </a:r>
            <a:r>
              <a:rPr lang="sk-SK" sz="2200" b="1" dirty="0"/>
              <a:t>zmeniť alebo </a:t>
            </a:r>
            <a:r>
              <a:rPr lang="sk-SK" sz="2200" b="1" dirty="0" smtClean="0"/>
              <a:t>zrušiť</a:t>
            </a:r>
            <a:endParaRPr lang="sk-SK" sz="2200" dirty="0"/>
          </a:p>
          <a:p>
            <a:pPr>
              <a:spcBef>
                <a:spcPts val="1200"/>
              </a:spcBef>
            </a:pPr>
            <a:r>
              <a:rPr lang="sk-SK" sz="2200" dirty="0" smtClean="0"/>
              <a:t>postupy </a:t>
            </a:r>
            <a:r>
              <a:rPr lang="sk-SK" sz="2200" dirty="0"/>
              <a:t>a informácie týkajúce sa konkrétnej zmeny alebo zrušenia výzvy </a:t>
            </a:r>
            <a:r>
              <a:rPr lang="sk-SK" sz="2200" dirty="0" smtClean="0"/>
              <a:t>poskytovateľ zverejňuje na </a:t>
            </a:r>
            <a:r>
              <a:rPr lang="sk-SK" sz="2200" dirty="0"/>
              <a:t>svojom webovom </a:t>
            </a:r>
            <a:r>
              <a:rPr lang="sk-SK" sz="2200" dirty="0" smtClean="0"/>
              <a:t>sídle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/>
              <a:t>odporúčame </a:t>
            </a:r>
            <a:r>
              <a:rPr lang="sk-SK" sz="2400" b="1" dirty="0"/>
              <a:t>žiadateľom priebežne sledovať webové sídlo </a:t>
            </a:r>
            <a:r>
              <a:rPr lang="sk-SK" sz="2400" u="sng" dirty="0" err="1" smtClean="0">
                <a:hlinkClick r:id="rId3"/>
              </a:rPr>
              <a:t>www.ia.gov.sk.sk</a:t>
            </a: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300" dirty="0" smtClean="0">
              <a:solidFill>
                <a:srgbClr val="FF0000"/>
              </a:solidFill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5. Zmeny/zrušenie výzvy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96752"/>
            <a:ext cx="8186766" cy="46805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k-SK" sz="2300" dirty="0" smtClean="0"/>
              <a:t>informácie </a:t>
            </a:r>
            <a:r>
              <a:rPr lang="sk-SK" sz="2300" dirty="0"/>
              <a:t>týkajúce sa tejto výzvy a prípravy </a:t>
            </a:r>
            <a:r>
              <a:rPr lang="sk-SK" sz="2300" dirty="0" err="1"/>
              <a:t>ŽoNFP</a:t>
            </a:r>
            <a:r>
              <a:rPr lang="sk-SK" sz="2300" dirty="0"/>
              <a:t> je možné získať na webovom sídle </a:t>
            </a:r>
            <a:r>
              <a:rPr lang="sk-SK" sz="2300" dirty="0" err="1" smtClean="0">
                <a:hlinkClick r:id="rId2"/>
              </a:rPr>
              <a:t>www.ia.gov.sk</a:t>
            </a:r>
            <a:r>
              <a:rPr lang="sk-SK" sz="2300" dirty="0" smtClean="0"/>
              <a:t>, </a:t>
            </a:r>
            <a:r>
              <a:rPr lang="sk-SK" sz="2300" dirty="0"/>
              <a:t>kde sú zverejnené aj všetky relevantné dokumenty vzťahujúce sa k </a:t>
            </a:r>
            <a:r>
              <a:rPr lang="sk-SK" sz="2300" dirty="0" smtClean="0"/>
              <a:t>výzve a FAQ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300" dirty="0" smtClean="0"/>
              <a:t>elektronickou </a:t>
            </a:r>
            <a:r>
              <a:rPr lang="pt-BR" sz="2300" dirty="0"/>
              <a:t>formou na e-mailovej </a:t>
            </a:r>
            <a:r>
              <a:rPr lang="pt-BR" sz="2300" dirty="0" smtClean="0"/>
              <a:t>adrese </a:t>
            </a:r>
            <a:r>
              <a:rPr lang="pt-BR" sz="2300" dirty="0" smtClean="0">
                <a:hlinkClick r:id="rId3"/>
              </a:rPr>
              <a:t>vyzvy@ia.gov.sk</a:t>
            </a:r>
            <a:r>
              <a:rPr lang="pt-BR" sz="2300" dirty="0" smtClean="0"/>
              <a:t>.</a:t>
            </a:r>
            <a:endParaRPr lang="sk-SK" sz="23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k-SK" sz="2300" dirty="0"/>
              <a:t>p</a:t>
            </a:r>
            <a:r>
              <a:rPr lang="sk-SK" sz="2300" dirty="0" smtClean="0"/>
              <a:t>ri elektronickej </a:t>
            </a:r>
            <a:r>
              <a:rPr lang="sk-SK" sz="2300" dirty="0"/>
              <a:t>komunikácii s </a:t>
            </a:r>
            <a:r>
              <a:rPr lang="sk-SK" sz="2300" dirty="0" smtClean="0"/>
              <a:t>poskytovateľom je potrebné, aby žiadateľ </a:t>
            </a:r>
            <a:r>
              <a:rPr lang="sk-SK" sz="2300" dirty="0"/>
              <a:t>o NFP v predmete </a:t>
            </a:r>
            <a:r>
              <a:rPr lang="sk-SK" sz="2300" dirty="0" smtClean="0"/>
              <a:t>správy uviedol:</a:t>
            </a:r>
            <a:endParaRPr lang="sk-SK" sz="2300" dirty="0"/>
          </a:p>
          <a:p>
            <a:pPr marL="803275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dirty="0"/>
              <a:t>- kód výzvy, v rámci ktorej zasiela svoju otázku</a:t>
            </a:r>
          </a:p>
          <a:p>
            <a:pPr marL="803275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dirty="0"/>
              <a:t>- presný názov </a:t>
            </a:r>
            <a:r>
              <a:rPr lang="sk-SK" sz="2300" dirty="0" smtClean="0"/>
              <a:t>žiadateľa</a:t>
            </a:r>
            <a:endParaRPr lang="sk-SK" sz="23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. Komunikácia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348880"/>
            <a:ext cx="818676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Ďakujeme za pozornosť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46449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b="1" dirty="0">
                <a:solidFill>
                  <a:prstClr val="black"/>
                </a:solidFill>
              </a:rPr>
              <a:t>Vyhlásenie výzvy:</a:t>
            </a:r>
            <a:r>
              <a:rPr lang="sk-SK" sz="2000" dirty="0">
                <a:solidFill>
                  <a:prstClr val="black"/>
                </a:solidFill>
              </a:rPr>
              <a:t>	</a:t>
            </a:r>
            <a:r>
              <a:rPr lang="sk-SK" sz="2000" dirty="0" smtClean="0">
                <a:solidFill>
                  <a:prstClr val="black"/>
                </a:solidFill>
              </a:rPr>
              <a:t>03. november 2017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b="1" dirty="0" smtClean="0">
                <a:solidFill>
                  <a:prstClr val="black"/>
                </a:solidFill>
              </a:rPr>
              <a:t>Typ </a:t>
            </a:r>
            <a:r>
              <a:rPr lang="sk-SK" sz="2000" b="1" dirty="0">
                <a:solidFill>
                  <a:prstClr val="black"/>
                </a:solidFill>
              </a:rPr>
              <a:t>výzvy:</a:t>
            </a:r>
            <a:r>
              <a:rPr lang="sk-SK" sz="2000" dirty="0">
                <a:solidFill>
                  <a:prstClr val="black"/>
                </a:solidFill>
              </a:rPr>
              <a:t>		</a:t>
            </a:r>
            <a:r>
              <a:rPr lang="sk-SK" sz="2000" dirty="0" smtClean="0">
                <a:solidFill>
                  <a:prstClr val="black"/>
                </a:solidFill>
              </a:rPr>
              <a:t>otvorená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k-SK" sz="2000" b="1" dirty="0" smtClean="0">
                <a:solidFill>
                  <a:prstClr val="black"/>
                </a:solidFill>
              </a:rPr>
              <a:t>Termíny uzavretia kôl sú: </a:t>
            </a:r>
            <a:r>
              <a:rPr lang="sk-SK" sz="2000" dirty="0" smtClean="0"/>
              <a:t> </a:t>
            </a:r>
            <a:r>
              <a:rPr lang="sk-SK" sz="2000" dirty="0"/>
              <a:t>1. </a:t>
            </a:r>
            <a:r>
              <a:rPr lang="sk-SK" sz="2000" dirty="0" smtClean="0"/>
              <a:t>kolo </a:t>
            </a:r>
            <a:r>
              <a:rPr lang="sk-SK" sz="2000" dirty="0"/>
              <a:t>– </a:t>
            </a:r>
            <a:r>
              <a:rPr lang="sk-SK" sz="2000" dirty="0" smtClean="0"/>
              <a:t>28.02.2018</a:t>
            </a:r>
            <a:endParaRPr lang="sk-SK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sk-SK" sz="2000" dirty="0"/>
              <a:t>			</a:t>
            </a:r>
            <a:r>
              <a:rPr lang="sk-SK" sz="2000" dirty="0" smtClean="0"/>
              <a:t>2</a:t>
            </a:r>
            <a:r>
              <a:rPr lang="sk-SK" sz="2000" dirty="0"/>
              <a:t>. </a:t>
            </a:r>
            <a:r>
              <a:rPr lang="sk-SK" sz="2000" dirty="0" smtClean="0"/>
              <a:t>kolo </a:t>
            </a:r>
            <a:r>
              <a:rPr lang="sk-SK" sz="2000" dirty="0"/>
              <a:t>– </a:t>
            </a:r>
            <a:r>
              <a:rPr lang="sk-SK" sz="2000" dirty="0" smtClean="0"/>
              <a:t>31.05.2018</a:t>
            </a:r>
            <a:endParaRPr lang="sk-SK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sk-SK" sz="2000" dirty="0"/>
              <a:t>			</a:t>
            </a:r>
            <a:r>
              <a:rPr lang="sk-SK" sz="2000" dirty="0" smtClean="0"/>
              <a:t>3</a:t>
            </a:r>
            <a:r>
              <a:rPr lang="sk-SK" sz="2000" dirty="0"/>
              <a:t>. </a:t>
            </a:r>
            <a:r>
              <a:rPr lang="sk-SK" sz="2000" dirty="0" smtClean="0"/>
              <a:t>kolo </a:t>
            </a:r>
            <a:r>
              <a:rPr lang="sk-SK" sz="2000" dirty="0"/>
              <a:t>– </a:t>
            </a:r>
            <a:r>
              <a:rPr lang="sk-SK" sz="2000" dirty="0" smtClean="0"/>
              <a:t>31.08.2018</a:t>
            </a:r>
          </a:p>
          <a:p>
            <a:pPr marL="0" lvl="0" indent="0">
              <a:spcBef>
                <a:spcPts val="0"/>
              </a:spcBef>
              <a:buNone/>
            </a:pPr>
            <a:endParaRPr lang="sk-SK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dirty="0">
                <a:solidFill>
                  <a:prstClr val="black"/>
                </a:solidFill>
              </a:rPr>
              <a:t>Ďalšie </a:t>
            </a:r>
            <a:r>
              <a:rPr lang="sk-SK" sz="2000" dirty="0" smtClean="0">
                <a:solidFill>
                  <a:prstClr val="black"/>
                </a:solidFill>
              </a:rPr>
              <a:t>kolá budú </a:t>
            </a:r>
            <a:r>
              <a:rPr lang="sk-SK" sz="2000" dirty="0">
                <a:solidFill>
                  <a:prstClr val="black"/>
                </a:solidFill>
              </a:rPr>
              <a:t>zverejnené na webovom sídle </a:t>
            </a:r>
            <a:r>
              <a:rPr lang="sk-SK" sz="2000" dirty="0" err="1">
                <a:solidFill>
                  <a:prstClr val="black"/>
                </a:solidFill>
                <a:hlinkClick r:id="rId3"/>
              </a:rPr>
              <a:t>www.ia.gov.sk</a:t>
            </a:r>
            <a:r>
              <a:rPr lang="sk-SK" sz="2000" dirty="0">
                <a:solidFill>
                  <a:prstClr val="black"/>
                </a:solidFill>
              </a:rPr>
              <a:t>. </a:t>
            </a:r>
            <a:endParaRPr lang="sk-SK" sz="2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dirty="0" smtClean="0"/>
              <a:t>Poskytovateľ </a:t>
            </a:r>
            <a:r>
              <a:rPr lang="sk-SK" sz="2000" dirty="0"/>
              <a:t>zverejní informáciu o </a:t>
            </a:r>
            <a:r>
              <a:rPr lang="sk-SK" sz="2000" b="1" dirty="0"/>
              <a:t>uzavretí výzvy </a:t>
            </a:r>
            <a:r>
              <a:rPr lang="sk-SK" sz="2000" dirty="0"/>
              <a:t>na predkladanie </a:t>
            </a:r>
            <a:r>
              <a:rPr lang="sk-SK" sz="2000" dirty="0" err="1" smtClean="0"/>
              <a:t>ŽoNFP</a:t>
            </a:r>
            <a:r>
              <a:rPr lang="sk-SK" sz="2000" dirty="0" smtClean="0"/>
              <a:t> v </a:t>
            </a:r>
            <a:r>
              <a:rPr lang="sk-SK" sz="2000" dirty="0"/>
              <a:t>prípade vyčerpania finančných prostriedkov vyčlenených na výzvu alebo v prípade rozhodnutia Poskytovateľa z dôvodu nedostatočného dopytu zo strany potenciálnych žiadateľov.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dirty="0"/>
              <a:t>Poskytovateľ zverejní presný dátum uzavretia výzvy na webovom sídle </a:t>
            </a:r>
            <a:r>
              <a:rPr lang="sk-SK" sz="2000" u="sng" dirty="0" err="1">
                <a:hlinkClick r:id="rId3"/>
              </a:rPr>
              <a:t>www.ia.gov.sk</a:t>
            </a:r>
            <a:r>
              <a:rPr lang="sk-SK" sz="2000" dirty="0"/>
              <a:t> a </a:t>
            </a:r>
            <a:r>
              <a:rPr lang="sk-SK" sz="2000" u="sng" dirty="0">
                <a:hlinkClick r:id="rId4"/>
              </a:rPr>
              <a:t>www.itms2014.sk</a:t>
            </a:r>
            <a:r>
              <a:rPr lang="sk-SK" sz="2000" dirty="0"/>
              <a:t> najneskôr mesiac pred predpokladaným termínom uzavretia výzvy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1.1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Časový harmonogram konania o ŽoNFP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1.2 Indikatívna výška</a:t>
            </a:r>
            <a:r>
              <a:rPr lang="sk-SK" sz="24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sk-SK" sz="2400" b="1" dirty="0">
                <a:solidFill>
                  <a:srgbClr val="F79646">
                    <a:lumMod val="75000"/>
                  </a:srgbClr>
                </a:solidFill>
              </a:rPr>
              <a:t>príspevku a časová oprávnenosť realizácie </a:t>
            </a:r>
            <a:r>
              <a:rPr lang="sk-SK" sz="2400" b="1" dirty="0" smtClean="0">
                <a:solidFill>
                  <a:srgbClr val="F79646">
                    <a:lumMod val="75000"/>
                  </a:srgbClr>
                </a:solidFill>
              </a:rPr>
              <a:t>projektu</a:t>
            </a:r>
            <a:endParaRPr lang="sk-SK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539552" y="1268760"/>
            <a:ext cx="818676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Forma príspevku</a:t>
            </a:r>
            <a:r>
              <a:rPr lang="sk-SK" sz="2400" dirty="0" smtClean="0">
                <a:solidFill>
                  <a:srgbClr val="000000"/>
                </a:solidFill>
              </a:rPr>
              <a:t>: 	Nenávratný grant (</a:t>
            </a:r>
            <a:r>
              <a:rPr lang="sk-SK" sz="2400" dirty="0" smtClean="0"/>
              <a:t>nenávratný finančný príspevok)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400" b="1" dirty="0" smtClean="0"/>
              <a:t>Indikatívna výška:	  </a:t>
            </a:r>
            <a:r>
              <a:rPr lang="sk-SK" sz="2400" dirty="0" smtClean="0"/>
              <a:t>1 000 </a:t>
            </a:r>
            <a:r>
              <a:rPr lang="sk-SK" sz="2400" dirty="0"/>
              <a:t>000 € (zdroje EÚ</a:t>
            </a:r>
            <a:r>
              <a:rPr lang="sk-SK" sz="2400" dirty="0" smtClean="0"/>
              <a:t>)</a:t>
            </a:r>
            <a:endParaRPr lang="sk-SK" sz="2400" dirty="0"/>
          </a:p>
          <a:p>
            <a:pPr marL="1520825" indent="0" algn="just" defTabSz="606425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400" dirty="0"/>
              <a:t>	</a:t>
            </a:r>
            <a:endParaRPr lang="sk-SK" sz="2400" dirty="0" smtClean="0"/>
          </a:p>
          <a:p>
            <a:pPr marL="1520825" indent="0" algn="just" defTabSz="606425">
              <a:lnSpc>
                <a:spcPct val="110000"/>
              </a:lnSpc>
              <a:spcBef>
                <a:spcPts val="0"/>
              </a:spcBef>
              <a:buNone/>
            </a:pPr>
            <a:endParaRPr lang="sk-SK" sz="1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Spôsob financovania:</a:t>
            </a:r>
            <a:r>
              <a:rPr lang="sk-SK" sz="2400" dirty="0" smtClean="0">
                <a:solidFill>
                  <a:srgbClr val="000000"/>
                </a:solidFill>
              </a:rPr>
              <a:t>  	systém zálohových platieb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rgbClr val="000000"/>
                </a:solidFill>
              </a:rPr>
              <a:t>			systém refundácie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rgbClr val="000000"/>
                </a:solidFill>
              </a:rPr>
              <a:t>	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smtClean="0">
                <a:solidFill>
                  <a:srgbClr val="000000"/>
                </a:solidFill>
              </a:rPr>
              <a:t>           kombinácia systému zálohových platieb a systému refundácie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400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Minimálna výška príspevku:      </a:t>
            </a:r>
            <a:r>
              <a:rPr lang="sk-SK" sz="2400" dirty="0" smtClean="0"/>
              <a:t> 5 000 €</a:t>
            </a:r>
            <a:endParaRPr lang="sk-SK" sz="2400" b="1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Maximálna výška príspevku: </a:t>
            </a:r>
            <a:r>
              <a:rPr lang="sk-SK" sz="2400" dirty="0"/>
              <a:t> </a:t>
            </a:r>
            <a:r>
              <a:rPr lang="sk-SK" sz="2400" dirty="0" smtClean="0"/>
              <a:t>100 000 </a:t>
            </a:r>
            <a:r>
              <a:rPr lang="sk-SK" sz="2400" dirty="0" smtClean="0">
                <a:solidFill>
                  <a:srgbClr val="000000"/>
                </a:solidFill>
              </a:rPr>
              <a:t>€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400" b="1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Minimálna dĺžka realizácie projektu:</a:t>
            </a:r>
            <a:r>
              <a:rPr lang="sk-SK" sz="2400" dirty="0" smtClean="0">
                <a:solidFill>
                  <a:srgbClr val="000000"/>
                </a:solidFill>
              </a:rPr>
              <a:t>   6 mesiacov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Maximálna dĺžka realizácie projektu: </a:t>
            </a:r>
            <a:r>
              <a:rPr lang="sk-SK" sz="2400" dirty="0">
                <a:solidFill>
                  <a:srgbClr val="000000"/>
                </a:solidFill>
              </a:rPr>
              <a:t>4</a:t>
            </a:r>
            <a:r>
              <a:rPr lang="sk-SK" sz="2400" dirty="0" smtClean="0">
                <a:solidFill>
                  <a:srgbClr val="000000"/>
                </a:solidFill>
              </a:rPr>
              <a:t>8 mesiacov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1200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rgbClr val="000000"/>
                </a:solidFill>
              </a:rPr>
              <a:t>Ukončenie realizácie hlavných aktivít projektu najneskôr do 31.12.2023</a:t>
            </a:r>
          </a:p>
        </p:txBody>
      </p:sp>
    </p:spTree>
    <p:extLst>
      <p:ext uri="{BB962C8B-B14F-4D97-AF65-F5344CB8AC3E}">
        <p14:creationId xmlns:p14="http://schemas.microsoft.com/office/powerpoint/2010/main" val="23030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412776"/>
            <a:ext cx="8186766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100" b="1" dirty="0" smtClean="0"/>
              <a:t>Zdroj financovania: 	</a:t>
            </a:r>
            <a:r>
              <a:rPr lang="sk-SK" sz="2100" dirty="0" smtClean="0"/>
              <a:t>zdroj európskej únie (zdroj EÚ), zdroj 				štátneho rozpočtu (zdroj ŠR) a vlastné 				zdroje žiadateľa (VZ)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300" b="1" dirty="0"/>
              <a:t>	</a:t>
            </a:r>
            <a:endParaRPr lang="sk-SK" sz="2300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sk-SK" sz="2100" dirty="0" smtClean="0"/>
              <a:t>zdroj EÚ – MRR:	85 % z celkových oprávnených výdavkov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sk-SK" sz="2100" dirty="0" smtClean="0"/>
              <a:t>zdroj </a:t>
            </a:r>
            <a:r>
              <a:rPr lang="sk-SK" sz="2100" dirty="0"/>
              <a:t>ŠR – MRR:	10 % z celkových oprávnených výdavkov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sk-SK" sz="2100" dirty="0" smtClean="0"/>
              <a:t>zdroj </a:t>
            </a:r>
            <a:r>
              <a:rPr lang="sk-SK" sz="2100" dirty="0"/>
              <a:t>EÚ – </a:t>
            </a:r>
            <a:r>
              <a:rPr lang="sk-SK" sz="2100" dirty="0" smtClean="0"/>
              <a:t>VRR:</a:t>
            </a:r>
            <a:r>
              <a:rPr lang="sk-SK" sz="2100" dirty="0"/>
              <a:t>	50 % z celkových oprávnených výdavkov</a:t>
            </a:r>
            <a:endParaRPr lang="sk-SK" sz="21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sk-SK" sz="2100" dirty="0" smtClean="0"/>
              <a:t>zdroj ŠR </a:t>
            </a:r>
            <a:r>
              <a:rPr lang="sk-SK" sz="2100" dirty="0"/>
              <a:t>– </a:t>
            </a:r>
            <a:r>
              <a:rPr lang="sk-SK" sz="2100" dirty="0" smtClean="0"/>
              <a:t>VRR:</a:t>
            </a:r>
            <a:r>
              <a:rPr lang="sk-SK" sz="2100" dirty="0"/>
              <a:t>	</a:t>
            </a:r>
            <a:r>
              <a:rPr lang="sk-SK" sz="2100" dirty="0" smtClean="0"/>
              <a:t>45%/40% </a:t>
            </a:r>
            <a:r>
              <a:rPr lang="sk-SK" sz="2100" dirty="0"/>
              <a:t>z celkových oprávnených výdavkov</a:t>
            </a:r>
            <a:endParaRPr lang="sk-SK" sz="21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sk-SK" sz="2100" dirty="0" smtClean="0"/>
              <a:t>VZ:</a:t>
            </a:r>
            <a:r>
              <a:rPr lang="sk-SK" sz="2100" dirty="0"/>
              <a:t>	  </a:t>
            </a:r>
            <a:r>
              <a:rPr lang="sk-SK" sz="2100" dirty="0" smtClean="0"/>
              <a:t>		5%/10% </a:t>
            </a:r>
            <a:r>
              <a:rPr lang="sk-SK" sz="2100" dirty="0"/>
              <a:t>z celkových oprávnených </a:t>
            </a:r>
            <a:r>
              <a:rPr lang="sk-SK" sz="2100" dirty="0" smtClean="0"/>
              <a:t>výdavkov 			(podľa kategórie žiadateľa)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1.3 Financovanie projektov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844824"/>
            <a:ext cx="8186766" cy="4032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k-SK" sz="2200" dirty="0"/>
              <a:t>Žiadateľ je povinný realizovať aktivity projektu výlučne </a:t>
            </a:r>
            <a:r>
              <a:rPr lang="sk-SK" sz="2200" dirty="0" smtClean="0"/>
              <a:t>v prospech </a:t>
            </a:r>
            <a:r>
              <a:rPr lang="sk-SK" sz="2200" b="1" dirty="0" smtClean="0"/>
              <a:t>oprávneného územia </a:t>
            </a:r>
            <a:endParaRPr lang="sk-SK" sz="22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k-SK" sz="2200" dirty="0"/>
              <a:t>Pre realizáciu projektu je oprávneným územím celé územie SR </a:t>
            </a:r>
            <a:endParaRPr lang="sk-SK" sz="2200" dirty="0" smtClean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1.4 Miesto realizácie projektov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24744"/>
            <a:ext cx="8186766" cy="4752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spcAft>
                <a:spcPts val="1000"/>
              </a:spcAft>
              <a:buNone/>
            </a:pPr>
            <a:r>
              <a:rPr lang="sk-SK" sz="2200" b="1" dirty="0"/>
              <a:t>Podmienka uzavretia memoranda o spolupráci s reprezentatívnou </a:t>
            </a:r>
            <a:r>
              <a:rPr lang="sk-SK" sz="2200" b="1" dirty="0" smtClean="0"/>
              <a:t>organizáciou:</a:t>
            </a:r>
          </a:p>
          <a:p>
            <a:pPr marL="0" indent="0" algn="just">
              <a:spcBef>
                <a:spcPts val="300"/>
              </a:spcBef>
              <a:spcAft>
                <a:spcPts val="1000"/>
              </a:spcAft>
              <a:buNone/>
            </a:pPr>
            <a:endParaRPr lang="sk-SK" sz="800" dirty="0"/>
          </a:p>
          <a:p>
            <a:r>
              <a:rPr lang="sk-SK" sz="2200" dirty="0"/>
              <a:t>Žiadateľ je povinný uzavrieť memorandum o spolupráci s reprezentatívnou organizáciou, podľa vzoru uvedeného ako príloha č. 12 výzvy. </a:t>
            </a:r>
          </a:p>
          <a:p>
            <a:r>
              <a:rPr lang="sk-SK" sz="2200" dirty="0"/>
              <a:t>Za reprezentatívnu organizáciu sa na účely tejto výzvy považuje organizácia, ktorá minimálne 5 rokov ku dňu vyhlásenia výzvy: </a:t>
            </a:r>
          </a:p>
          <a:p>
            <a:pPr marL="1203325" lvl="1" indent="-803275"/>
            <a:r>
              <a:rPr lang="sk-SK" sz="2200" dirty="0"/>
              <a:t>je zaregistrovaná</a:t>
            </a:r>
          </a:p>
          <a:p>
            <a:pPr marL="1163638" lvl="1" indent="-763588"/>
            <a:r>
              <a:rPr lang="sk-SK" sz="2200" dirty="0"/>
              <a:t>vo svojej zakladateľskej listine, stanovách resp. v inom ekvivalentnom dokumente uvádza činnosti so zameraním na osoby so zdravotným postihnutím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None/>
            </a:pPr>
            <a:endParaRPr lang="sk-SK" sz="2300" dirty="0" smtClean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Vybrané podmienky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oprávnenosti žiadateľa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24744"/>
            <a:ext cx="8186766" cy="4752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spcAft>
                <a:spcPts val="1000"/>
              </a:spcAft>
              <a:buNone/>
            </a:pPr>
            <a:r>
              <a:rPr lang="sk-SK" sz="2400" b="1" dirty="0"/>
              <a:t>Podmienka zverejnenie stručného popisu na webe</a:t>
            </a:r>
            <a:r>
              <a:rPr lang="sk-SK" sz="2200" dirty="0" smtClean="0"/>
              <a:t>:</a:t>
            </a:r>
          </a:p>
          <a:p>
            <a:pPr marL="0" indent="0" algn="just">
              <a:spcBef>
                <a:spcPts val="300"/>
              </a:spcBef>
              <a:spcAft>
                <a:spcPts val="1000"/>
              </a:spcAft>
              <a:buNone/>
            </a:pPr>
            <a:endParaRPr lang="sk-SK" sz="800" dirty="0"/>
          </a:p>
          <a:p>
            <a:r>
              <a:rPr lang="sk-SK" sz="2200" dirty="0"/>
              <a:t>Žiadateľ odošle stručný popis novej/inovovanej technológie podľa vzoru uvedeného ako príloha č. 10 výzvy na </a:t>
            </a:r>
            <a:r>
              <a:rPr lang="sk-SK" sz="2200" u="sng" dirty="0">
                <a:hlinkClick r:id="rId3"/>
              </a:rPr>
              <a:t>https://platforma.slovensko.digital/</a:t>
            </a:r>
            <a:r>
              <a:rPr lang="sk-SK" sz="2200" dirty="0"/>
              <a:t> s dostatočným časovým predstihom tak, aby informácia bola zverejnená najneskôr v deň predloženia </a:t>
            </a:r>
            <a:r>
              <a:rPr lang="sk-SK" sz="2200" dirty="0" err="1"/>
              <a:t>ŽoNFP</a:t>
            </a:r>
            <a:r>
              <a:rPr lang="sk-SK" sz="2200" dirty="0"/>
              <a:t>. </a:t>
            </a:r>
          </a:p>
          <a:p>
            <a:r>
              <a:rPr lang="sk-SK" sz="2200" dirty="0">
                <a:hlinkClick r:id="rId4"/>
              </a:rPr>
              <a:t>Návod na zverejnenie stručného popisu na portáli </a:t>
            </a:r>
            <a:r>
              <a:rPr lang="sk-SK" sz="2200" dirty="0" err="1">
                <a:hlinkClick r:id="rId4"/>
              </a:rPr>
              <a:t>Slovensko.digital</a:t>
            </a:r>
            <a:r>
              <a:rPr lang="sk-SK" sz="2200" dirty="0"/>
              <a:t> </a:t>
            </a:r>
            <a:r>
              <a:rPr lang="sk-SK" sz="2200" dirty="0" smtClean="0"/>
              <a:t>(</a:t>
            </a:r>
            <a:r>
              <a:rPr lang="sk-SK" sz="2200" dirty="0" err="1" smtClean="0"/>
              <a:t>pdf</a:t>
            </a:r>
            <a:r>
              <a:rPr lang="sk-SK" sz="2200" dirty="0" smtClean="0"/>
              <a:t>) </a:t>
            </a:r>
            <a:r>
              <a:rPr lang="sk-SK" sz="2000" dirty="0" smtClean="0"/>
              <a:t>(zverejnená 12.12.2017</a:t>
            </a:r>
            <a:r>
              <a:rPr lang="sk-SK" sz="2000" dirty="0"/>
              <a:t>)</a:t>
            </a:r>
            <a:endParaRPr lang="sk-SK" sz="2000" dirty="0" smtClean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l-PL" sz="2300" b="1" dirty="0" smtClean="0">
                <a:solidFill>
                  <a:schemeClr val="accent6">
                    <a:lumMod val="75000"/>
                  </a:schemeClr>
                </a:solidFill>
              </a:rPr>
              <a:t>Vybrané podmienky </a:t>
            </a:r>
            <a:r>
              <a:rPr lang="pl-PL" sz="2300" b="1" dirty="0">
                <a:solidFill>
                  <a:schemeClr val="accent6">
                    <a:lumMod val="75000"/>
                  </a:schemeClr>
                </a:solidFill>
              </a:rPr>
              <a:t>oprávnenosti žiadateľa</a:t>
            </a:r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3050</TotalTime>
  <Words>1295</Words>
  <Application>Microsoft Office PowerPoint</Application>
  <PresentationFormat>Prezentácia na obrazovke (4:3)</PresentationFormat>
  <Paragraphs>286</Paragraphs>
  <Slides>32</Slides>
  <Notes>27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Základné informácie a podmienky poskytnutia príspevku k výzve  OP ĽZ DOP 2017/4.1.2/02</vt:lpstr>
      <vt:lpstr>1. Formálne náležitosti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Sedálová Barbora</dc:creator>
  <cp:lastModifiedBy>Steinerová Gabriela</cp:lastModifiedBy>
  <cp:revision>139</cp:revision>
  <cp:lastPrinted>2017-01-19T14:50:29Z</cp:lastPrinted>
  <dcterms:created xsi:type="dcterms:W3CDTF">2016-05-18T06:39:42Z</dcterms:created>
  <dcterms:modified xsi:type="dcterms:W3CDTF">2018-01-23T09:20:43Z</dcterms:modified>
</cp:coreProperties>
</file>