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3"/>
  </p:notesMasterIdLst>
  <p:sldIdLst>
    <p:sldId id="259" r:id="rId2"/>
    <p:sldId id="260" r:id="rId3"/>
    <p:sldId id="270" r:id="rId4"/>
    <p:sldId id="274" r:id="rId5"/>
    <p:sldId id="271" r:id="rId6"/>
    <p:sldId id="273" r:id="rId7"/>
    <p:sldId id="275" r:id="rId8"/>
    <p:sldId id="257" r:id="rId9"/>
    <p:sldId id="268" r:id="rId10"/>
    <p:sldId id="276" r:id="rId11"/>
    <p:sldId id="269" r:id="rId12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7F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7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4B29CE5-5432-4B7E-91C4-ED077CF660E0}" type="datetimeFigureOut">
              <a:rPr lang="sk-SK"/>
              <a:pPr>
                <a:defRPr/>
              </a:pPr>
              <a:t>01. 12.2015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C83379-5A7E-49C5-9159-EEDDE76A230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512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B39E7C-9660-4C72-B5C0-8F6DCB8F82AC}" type="slidenum">
              <a:rPr lang="sk-SK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sk-S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5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4CD366-1D2E-400E-ACAD-74435CE0E0F1}" type="slidenum">
              <a:rPr lang="sk-SK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sk-S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9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7691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3373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970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910A22-3D9B-4C19-8411-650B8B67D564}" type="slidenum">
              <a:rPr lang="sk-SK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sk-S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4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174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365F65-2654-40F9-8B24-CCA818576D75}" type="slidenum">
              <a:rPr lang="sk-SK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sk-S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80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482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4CAAD6-7A36-464D-96E0-9807EC729FD8}" type="slidenum">
              <a:rPr lang="sk-SK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sk-SK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6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843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1843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6D84-88F5-4A44-9358-B22E26A3FA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65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A69C-B52C-4F50-B837-65128D6E285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77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CB39-E116-477E-889E-63706905F25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6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F27A-329C-4F8D-A55A-2B67DB69E93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1957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2010-20BB-4A68-9322-A7D9CC7417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14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2DCB-B0AA-4B63-8602-3EC97248857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502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DEDC-CD46-4997-961A-41D8A3638B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49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2756-F04D-4FC1-A2CA-BCAA1093DA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57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1A35-E7DB-4158-960F-BC5FB17625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36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CFA-AA51-4826-A439-914348AE6F3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251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9DA7F-222C-4C2D-B492-6767796E0B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64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418A8-D4A6-4C18-9B35-73E943F5275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815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B794-1D81-499A-BAF9-B48EDC182E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54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91DE-8647-4365-9AAA-762449D32CF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848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832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sk-SK" smtClean="0"/>
            </a:p>
          </p:txBody>
        </p:sp>
        <p:sp>
          <p:nvSpPr>
            <p:cNvPr id="1833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833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833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833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imes New Roman" charset="0"/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1833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833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833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33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33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C88B2DA-40AA-41DF-B503-C95349CDAB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495425"/>
          </a:xfrm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k-SK" sz="5400" dirty="0" smtClean="0">
                <a:latin typeface="Bookman Old Style" pitchFamily="18" charset="0"/>
              </a:rPr>
              <a:t/>
            </a:r>
            <a:br>
              <a:rPr lang="sk-SK" sz="5400" dirty="0" smtClean="0">
                <a:latin typeface="Bookman Old Style" pitchFamily="18" charset="0"/>
              </a:rPr>
            </a:br>
            <a:r>
              <a:rPr lang="sk-SK" sz="5400" dirty="0" smtClean="0">
                <a:solidFill>
                  <a:srgbClr val="000000"/>
                </a:solidFill>
                <a:latin typeface="Bookman Old Style" pitchFamily="18" charset="0"/>
              </a:rPr>
              <a:t>NP TSP </a:t>
            </a:r>
            <a:br>
              <a:rPr lang="sk-SK" sz="54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sk-SK" sz="5400" dirty="0" smtClean="0">
                <a:solidFill>
                  <a:srgbClr val="000000"/>
                </a:solidFill>
                <a:latin typeface="Bookman Old Style" pitchFamily="18" charset="0"/>
              </a:rPr>
              <a:t>v obci Kecerovce</a:t>
            </a:r>
            <a:r>
              <a:rPr lang="sk-SK" sz="5400" dirty="0" smtClean="0">
                <a:latin typeface="Bookman Old Style" pitchFamily="18" charset="0"/>
              </a:rPr>
              <a:t/>
            </a:r>
            <a:br>
              <a:rPr lang="sk-SK" sz="5400" dirty="0" smtClean="0">
                <a:latin typeface="Bookman Old Style" pitchFamily="18" charset="0"/>
              </a:rPr>
            </a:br>
            <a:endParaRPr lang="sk-SK" sz="5400" dirty="0" smtClean="0">
              <a:latin typeface="Bookman Old Style" pitchFamily="18" charset="0"/>
            </a:endParaRPr>
          </a:p>
        </p:txBody>
      </p:sp>
      <p:pic>
        <p:nvPicPr>
          <p:cNvPr id="9219" name="Picture 3" descr="K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16832"/>
            <a:ext cx="5116097" cy="3828777"/>
          </a:xfrm>
          <a:effectLst>
            <a:softEdge rad="112500"/>
          </a:effectLst>
        </p:spPr>
      </p:pic>
      <p:pic>
        <p:nvPicPr>
          <p:cNvPr id="17412" name="Picture 4" descr="KC 5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133600"/>
            <a:ext cx="1584325" cy="142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4338" y="4203700"/>
            <a:ext cx="3649662" cy="265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sk-SK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Návrhy , prosby </a:t>
            </a:r>
            <a:r>
              <a:rPr lang="sk-SK" dirty="0" smtClean="0"/>
              <a:t>...</a:t>
            </a:r>
            <a:endParaRPr lang="cs-CZ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2950" cy="1612900"/>
          </a:xfrm>
        </p:spPr>
        <p:txBody>
          <a:bodyPr/>
          <a:lstStyle/>
          <a:p>
            <a:pPr eaLnBrk="1" hangingPunct="1">
              <a:defRPr/>
            </a:pPr>
            <a:r>
              <a:rPr lang="sk-SK" sz="3600" dirty="0" smtClean="0">
                <a:solidFill>
                  <a:schemeClr val="bg1"/>
                </a:solidFill>
                <a:effectLst/>
              </a:rPr>
              <a:t>Vytvorenie  vhodných podmienok na zvýšenie  vzdelanostnej úrovne ATSP/TSP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Zástupný symbol textu 2"/>
          <p:cNvSpPr txBox="1">
            <a:spLocks/>
          </p:cNvSpPr>
          <p:nvPr/>
        </p:nvSpPr>
        <p:spPr bwMode="auto">
          <a:xfrm>
            <a:off x="395288" y="3573463"/>
            <a:ext cx="8280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sk-SK" sz="3600" dirty="0">
                <a:solidFill>
                  <a:schemeClr val="bg1"/>
                </a:solidFill>
                <a:latin typeface="+mn-lt"/>
              </a:rPr>
              <a:t>Vytvorenie stabilných pracovných pozícií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sk-SK" sz="3600" dirty="0">
              <a:solidFill>
                <a:schemeClr val="bg1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sk-SK" sz="3600" dirty="0">
                <a:solidFill>
                  <a:schemeClr val="bg1"/>
                </a:solidFill>
                <a:latin typeface="+mn-lt"/>
              </a:rPr>
              <a:t>Pravidelné  odborné  a  </a:t>
            </a:r>
            <a:r>
              <a:rPr lang="sk-SK" sz="3600" dirty="0" err="1">
                <a:solidFill>
                  <a:schemeClr val="bg1"/>
                </a:solidFill>
                <a:latin typeface="+mn-lt"/>
              </a:rPr>
              <a:t>supervízne</a:t>
            </a:r>
            <a:r>
              <a:rPr lang="sk-SK" sz="3600" dirty="0">
                <a:solidFill>
                  <a:schemeClr val="bg1"/>
                </a:solidFill>
                <a:latin typeface="+mn-lt"/>
              </a:rPr>
              <a:t>  stretnutia  ATSP/TSP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3200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ctrTitle" sz="quarter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sk-SK" smtClean="0">
                <a:solidFill>
                  <a:schemeClr val="tx1"/>
                </a:solidFill>
                <a:effectLst/>
              </a:rPr>
              <a:t>Palikeras Tumenge </a:t>
            </a:r>
          </a:p>
        </p:txBody>
      </p:sp>
      <p:sp>
        <p:nvSpPr>
          <p:cNvPr id="33795" name="Podnadpis 2"/>
          <p:cNvSpPr>
            <a:spLocks noGrp="1"/>
          </p:cNvSpPr>
          <p:nvPr>
            <p:ph type="subTitle" sz="quarter" idx="1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sk-SK" smtClean="0">
                <a:effectLst/>
              </a:rPr>
              <a:t>Ďakujem Vám za pozornosť.</a:t>
            </a:r>
          </a:p>
        </p:txBody>
      </p:sp>
      <p:sp>
        <p:nvSpPr>
          <p:cNvPr id="33796" name="TextovéPole 3"/>
          <p:cNvSpPr txBox="1">
            <a:spLocks noChangeArrowheads="1"/>
          </p:cNvSpPr>
          <p:nvPr/>
        </p:nvSpPr>
        <p:spPr bwMode="auto">
          <a:xfrm>
            <a:off x="7650163" y="6488113"/>
            <a:ext cx="1493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sz="1800">
                <a:solidFill>
                  <a:schemeClr val="bg1"/>
                </a:solidFill>
              </a:rPr>
              <a:t>©Robby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solidFill>
                  <a:srgbClr val="000000"/>
                </a:solidFill>
              </a:rPr>
              <a:t>Obec Kecerovce v skratke: 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k-SK" sz="2800" b="1" smtClean="0">
                <a:solidFill>
                  <a:schemeClr val="bg1"/>
                </a:solidFill>
                <a:effectLst/>
              </a:rPr>
              <a:t>3 Rómske osady			3</a:t>
            </a:r>
            <a:r>
              <a:rPr lang="sk-SK" sz="2000" b="1" smtClean="0">
                <a:solidFill>
                  <a:schemeClr val="bg1"/>
                </a:solidFill>
                <a:effectLst/>
              </a:rPr>
              <a:t> </a:t>
            </a:r>
            <a:r>
              <a:rPr lang="sk-SK" sz="2800" b="1" smtClean="0">
                <a:solidFill>
                  <a:schemeClr val="bg1"/>
                </a:solidFill>
                <a:effectLst/>
              </a:rPr>
              <a:t>sociálne statusy</a:t>
            </a:r>
          </a:p>
          <a:p>
            <a:pPr eaLnBrk="1" hangingPunct="1">
              <a:lnSpc>
                <a:spcPct val="150000"/>
              </a:lnSpc>
            </a:pPr>
            <a:r>
              <a:rPr lang="sk-SK" sz="2800" b="1" smtClean="0">
                <a:solidFill>
                  <a:schemeClr val="bg1"/>
                </a:solidFill>
                <a:effectLst/>
              </a:rPr>
              <a:t>Rómov					2998</a:t>
            </a:r>
          </a:p>
          <a:p>
            <a:pPr eaLnBrk="1" hangingPunct="1">
              <a:lnSpc>
                <a:spcPct val="150000"/>
              </a:lnSpc>
            </a:pPr>
            <a:r>
              <a:rPr lang="sk-SK" sz="2800" b="1" smtClean="0">
                <a:solidFill>
                  <a:schemeClr val="bg1"/>
                </a:solidFill>
                <a:effectLst/>
              </a:rPr>
              <a:t>Nerómov 				520</a:t>
            </a:r>
          </a:p>
          <a:p>
            <a:pPr eaLnBrk="1" hangingPunct="1">
              <a:lnSpc>
                <a:spcPct val="150000"/>
              </a:lnSpc>
            </a:pPr>
            <a:r>
              <a:rPr lang="sk-SK" sz="2800" b="1" smtClean="0">
                <a:solidFill>
                  <a:schemeClr val="bg1"/>
                </a:solidFill>
                <a:effectLst/>
              </a:rPr>
              <a:t>„Čierne stavby“			45 a stále klesá </a:t>
            </a:r>
          </a:p>
          <a:p>
            <a:pPr eaLnBrk="1" hangingPunct="1">
              <a:lnSpc>
                <a:spcPct val="150000"/>
              </a:lnSpc>
            </a:pPr>
            <a:r>
              <a:rPr lang="sk-SK" sz="2800" b="1" smtClean="0">
                <a:solidFill>
                  <a:schemeClr val="bg1"/>
                </a:solidFill>
                <a:effectLst/>
              </a:rPr>
              <a:t>Chatrče					45 a stále klesá</a:t>
            </a:r>
          </a:p>
          <a:p>
            <a:pPr eaLnBrk="1" hangingPunct="1">
              <a:lnSpc>
                <a:spcPct val="150000"/>
              </a:lnSpc>
            </a:pPr>
            <a:r>
              <a:rPr lang="sk-SK" sz="2800" b="1" smtClean="0">
                <a:solidFill>
                  <a:schemeClr val="bg1"/>
                </a:solidFill>
                <a:effectLst/>
              </a:rPr>
              <a:t>Rómsky žiaci na ZŠ			100 %</a:t>
            </a:r>
          </a:p>
          <a:p>
            <a:pPr eaLnBrk="1" hangingPunct="1">
              <a:lnSpc>
                <a:spcPct val="150000"/>
              </a:lnSpc>
            </a:pPr>
            <a:r>
              <a:rPr lang="sk-SK" sz="2800" b="1" smtClean="0">
                <a:solidFill>
                  <a:schemeClr val="bg1"/>
                </a:solidFill>
                <a:effectLst/>
              </a:rPr>
              <a:t>Ročný prírastok		 	90 – 95 detí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sk-SK" sz="2800" b="1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sk-SK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História KC a TSP v obci Kecerovce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sk-SK" sz="2400" b="1" dirty="0" smtClean="0">
                <a:solidFill>
                  <a:schemeClr val="bg1"/>
                </a:solidFill>
                <a:effectLst/>
              </a:rPr>
              <a:t>Podpora založenia KC cez </a:t>
            </a:r>
            <a:r>
              <a:rPr lang="sk-SK" sz="2400" b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projekt  „ PHARE“ 2001 – 2004 </a:t>
            </a:r>
            <a:r>
              <a:rPr lang="sk-SK" sz="2400" b="1" dirty="0" smtClean="0">
                <a:solidFill>
                  <a:schemeClr val="bg1"/>
                </a:solidFill>
                <a:effectLst/>
              </a:rPr>
              <a:t>r.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sk-SK" sz="2800" dirty="0" smtClean="0">
                <a:solidFill>
                  <a:schemeClr val="bg1"/>
                </a:solidFill>
                <a:effectLst/>
              </a:rPr>
              <a:t>Monitoring osád v obci, prieskum verejnej mienky, osveta KC, výber vhodných pracovníkov, výber budovy, technické zabezpečenie, rekonštrukcia budovy, zahájenie pilotného projektu.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sk-SK" sz="2800" b="1" i="1" dirty="0" smtClean="0">
                <a:solidFill>
                  <a:schemeClr val="bg1"/>
                </a:solidFill>
                <a:effectLst/>
              </a:rPr>
              <a:t>Zamestnaní: </a:t>
            </a:r>
            <a:r>
              <a:rPr lang="sk-SK" sz="2800" dirty="0" smtClean="0">
                <a:solidFill>
                  <a:schemeClr val="bg1"/>
                </a:solidFill>
                <a:effectLst/>
              </a:rPr>
              <a:t>	3 komunitný pracovníci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KC :    </a:t>
            </a:r>
            <a:r>
              <a:rPr lang="sk-SK" sz="2800" dirty="0" smtClean="0">
                <a:solidFill>
                  <a:schemeClr val="bg1"/>
                </a:solidFill>
                <a:effectLst/>
              </a:rPr>
              <a:t>záujmovej činnosti,  krúžky /angličtina, 			šitie, pletenie a vyšívanie, práca s PC, 				predškolská výchova, varenie, tanečný/. </a:t>
            </a:r>
          </a:p>
          <a:p>
            <a:pPr eaLnBrk="1" hangingPunct="1">
              <a:lnSpc>
                <a:spcPct val="80000"/>
              </a:lnSpc>
              <a:buClrTx/>
              <a:buFont typeface="Wingdings" panose="05000000000000000000" pitchFamily="2" charset="2"/>
              <a:buChar char="Ø"/>
              <a:defRPr/>
            </a:pPr>
            <a:r>
              <a:rPr lang="sk-SK" sz="2800" dirty="0" smtClean="0">
                <a:solidFill>
                  <a:schemeClr val="bg1"/>
                </a:solidFill>
                <a:effectLst/>
              </a:rPr>
              <a:t>V rámci posledného tanečného krúžku vznikol aj Rómsky tanečný súbor </a:t>
            </a:r>
            <a:r>
              <a:rPr lang="sk-SK" sz="2800" b="1" dirty="0" smtClean="0">
                <a:solidFill>
                  <a:schemeClr val="bg1"/>
                </a:solidFill>
                <a:effectLst/>
              </a:rPr>
              <a:t>LUNA,</a:t>
            </a:r>
            <a:r>
              <a:rPr lang="sk-SK" sz="2800" dirty="0" smtClean="0">
                <a:solidFill>
                  <a:schemeClr val="bg1"/>
                </a:solidFill>
                <a:effectLst/>
              </a:rPr>
              <a:t> ktorý reprezentoval našu obec nielen doma, ale aj v zahraničí /Taliansko/</a:t>
            </a:r>
          </a:p>
          <a:p>
            <a:pPr>
              <a:lnSpc>
                <a:spcPct val="80000"/>
              </a:lnSpc>
              <a:defRPr/>
            </a:pPr>
            <a:endParaRPr lang="sk-SK" sz="2800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7" descr="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51482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428625" y="285750"/>
            <a:ext cx="8424863" cy="7207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sz="18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7242175" cy="609600"/>
          </a:xfrm>
          <a:custGeom>
            <a:avLst/>
            <a:gdLst/>
            <a:ahLst/>
            <a:cxnLst/>
            <a:rect l="0" t="0" r="0" b="0"/>
            <a:pathLst/>
          </a:custGeom>
          <a:ln>
            <a:round/>
          </a:ln>
        </p:spPr>
        <p:txBody>
          <a:bodyPr/>
          <a:lstStyle/>
          <a:p>
            <a:pPr algn="just" eaLnBrk="1" hangingPunct="1">
              <a:defRPr/>
            </a:pPr>
            <a:r>
              <a:rPr lang="sk-SK" sz="3200" dirty="0" smtClean="0">
                <a:solidFill>
                  <a:schemeClr val="bg1"/>
                </a:solidFill>
                <a:latin typeface="Arial" charset="0"/>
              </a:rPr>
              <a:t>      </a:t>
            </a:r>
            <a:br>
              <a:rPr lang="sk-SK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sk-SK" sz="3200" dirty="0" smtClean="0">
                <a:solidFill>
                  <a:schemeClr val="bg1"/>
                </a:solidFill>
                <a:latin typeface="Arial" charset="0"/>
              </a:rPr>
              <a:t>       </a:t>
            </a:r>
            <a:r>
              <a:rPr lang="sk-SK" sz="3200" dirty="0" smtClean="0">
                <a:solidFill>
                  <a:srgbClr val="000000"/>
                </a:solidFill>
                <a:latin typeface="Arial" charset="0"/>
              </a:rPr>
              <a:t>Organizácie </a:t>
            </a:r>
            <a:r>
              <a:rPr lang="sk-SK" sz="3200" dirty="0">
                <a:solidFill>
                  <a:srgbClr val="000000"/>
                </a:solidFill>
                <a:latin typeface="Arial" charset="0"/>
              </a:rPr>
              <a:t>a TSP v obci</a:t>
            </a:r>
            <a:endParaRPr lang="cs-CZ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5219700" y="3716338"/>
            <a:ext cx="40703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 u="sng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Pracovníci terénnej sociálnej práce: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800" b="1" u="sng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Bc. Róbert Géza – TSP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Bc. Ingrid Matejová - TSP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Július Pecha– ATSP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Stela Domaničová – ATSP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Alena Ďurašková- ATSP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 i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Radoslav Koščák – ATSP </a:t>
            </a:r>
          </a:p>
        </p:txBody>
      </p:sp>
      <p:sp>
        <p:nvSpPr>
          <p:cNvPr id="23558" name="TextovéPole 8"/>
          <p:cNvSpPr txBox="1">
            <a:spLocks noChangeArrowheads="1"/>
          </p:cNvSpPr>
          <p:nvPr/>
        </p:nvSpPr>
        <p:spPr bwMode="auto">
          <a:xfrm>
            <a:off x="5651500" y="1700213"/>
            <a:ext cx="3492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sk-SK" sz="2000" b="1">
                <a:solidFill>
                  <a:schemeClr val="bg1"/>
                </a:solidFill>
                <a:latin typeface="Arial" panose="020B0604020202020204" pitchFamily="34" charset="0"/>
              </a:rPr>
              <a:t> Základná škola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sk-SK" sz="2000" b="1">
                <a:solidFill>
                  <a:schemeClr val="bg1"/>
                </a:solidFill>
                <a:latin typeface="Arial" panose="020B0604020202020204" pitchFamily="34" charset="0"/>
              </a:rPr>
              <a:t>Elokované pracovisko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sz="2000" b="1">
                <a:solidFill>
                  <a:schemeClr val="bg1"/>
                </a:solidFill>
                <a:latin typeface="Arial" panose="020B0604020202020204" pitchFamily="34" charset="0"/>
              </a:rPr>
              <a:t>SOŠ Kukučínová Košice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k-SK" sz="20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sk-SK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Terénna soc. práca v obci Kecerovce  v súčasnosti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sk-SK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Národný projekt „ Terénna sociálna práca v obci Kecerovce- 03/2012 – 10/2015</a:t>
            </a:r>
          </a:p>
          <a:p>
            <a:pPr>
              <a:lnSpc>
                <a:spcPct val="80000"/>
              </a:lnSpc>
              <a:defRPr/>
            </a:pPr>
            <a:r>
              <a:rPr lang="sk-SK" sz="2800" dirty="0" smtClean="0">
                <a:solidFill>
                  <a:schemeClr val="bg1"/>
                </a:solidFill>
                <a:effectLst/>
              </a:rPr>
              <a:t>Riadenie projektu IAZASI – 2 TSP , 4 ATSP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800" dirty="0" smtClean="0">
                <a:solidFill>
                  <a:schemeClr val="bg1"/>
                </a:solidFill>
                <a:effectLst/>
              </a:rPr>
              <a:t>Poskytujeme jednotlivým klientom individuálnu pomoc, sociálne poradenstvo, v rámci ktorého im navrhujeme spôsoby riešenia konkrétnej životnej situácie, sprevádzame a uplatňujeme ich opodstatnené práva v inštitúciách, konzultácie s odborníkmi, spolupracujeme so všetkými inštitúciami v okolí </a:t>
            </a:r>
            <a:endParaRPr lang="sk-SK" sz="2800" dirty="0" smtClean="0">
              <a:solidFill>
                <a:schemeClr val="bg1"/>
              </a:solidFill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sk-SK" sz="2800" dirty="0" smtClean="0">
                <a:solidFill>
                  <a:schemeClr val="bg1"/>
                </a:solidFill>
                <a:effectLst/>
                <a:latin typeface="+mj-lt"/>
              </a:rPr>
              <a:t>	(ÚPSVaR, Soc. </a:t>
            </a:r>
            <a:r>
              <a:rPr lang="sk-SK" sz="2800" dirty="0" err="1" smtClean="0">
                <a:solidFill>
                  <a:schemeClr val="bg1"/>
                </a:solidFill>
                <a:effectLst/>
                <a:latin typeface="+mj-lt"/>
              </a:rPr>
              <a:t>poist</a:t>
            </a:r>
            <a:r>
              <a:rPr lang="sk-SK" sz="2800" dirty="0" smtClean="0">
                <a:solidFill>
                  <a:schemeClr val="bg1"/>
                </a:solidFill>
                <a:effectLst/>
                <a:latin typeface="+mj-lt"/>
              </a:rPr>
              <a:t>, ZŠ, zdrav. </a:t>
            </a:r>
            <a:r>
              <a:rPr lang="sk-SK" sz="2800" dirty="0" err="1" smtClean="0">
                <a:solidFill>
                  <a:schemeClr val="bg1"/>
                </a:solidFill>
                <a:effectLst/>
                <a:latin typeface="+mj-lt"/>
              </a:rPr>
              <a:t>zariad</a:t>
            </a:r>
            <a:r>
              <a:rPr lang="sk-SK" sz="2800" dirty="0" smtClean="0">
                <a:solidFill>
                  <a:schemeClr val="bg1"/>
                </a:solidFill>
                <a:effectLst/>
                <a:latin typeface="+mj-lt"/>
              </a:rPr>
              <a:t>., zdrav.</a:t>
            </a:r>
            <a:r>
              <a:rPr lang="sk-SK" sz="2800" dirty="0" smtClean="0">
                <a:solidFill>
                  <a:schemeClr val="bg1"/>
                </a:solidFill>
                <a:effectLst/>
              </a:rPr>
              <a:t> poisťovne, odborný lekári, DeD, Polícia)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800" dirty="0" smtClean="0">
                <a:solidFill>
                  <a:schemeClr val="bg1"/>
                </a:solidFill>
                <a:effectLst/>
              </a:rPr>
              <a:t>Klienti sú vo väčšine sociálne odkázaní Rómovia   cca 95 % </a:t>
            </a:r>
            <a:r>
              <a:rPr lang="sk-SK" sz="2800" dirty="0" err="1" smtClean="0">
                <a:solidFill>
                  <a:schemeClr val="bg1"/>
                </a:solidFill>
                <a:effectLst/>
              </a:rPr>
              <a:t>rómov</a:t>
            </a:r>
            <a:r>
              <a:rPr lang="sk-SK" sz="2800" dirty="0" smtClean="0">
                <a:solidFill>
                  <a:schemeClr val="bg1"/>
                </a:solidFill>
                <a:effectLst/>
              </a:rPr>
              <a:t> žijúcich v  obci.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k-SK" sz="2800" dirty="0" smtClean="0">
                <a:solidFill>
                  <a:schemeClr val="bg1"/>
                </a:solidFill>
                <a:effectLst/>
              </a:rPr>
              <a:t>Mesačne vybavíme viac ako  650  intervencií.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  <a:solidFill>
            <a:srgbClr val="FF0000"/>
          </a:solidFill>
        </p:spPr>
        <p:txBody>
          <a:bodyPr/>
          <a:lstStyle/>
          <a:p>
            <a:r>
              <a:rPr lang="sk-SK" smtClean="0">
                <a:solidFill>
                  <a:schemeClr val="tx1"/>
                </a:solidFill>
                <a:effectLst/>
              </a:rPr>
              <a:t>Zopár intervencií a príladov dobrej praxe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r>
              <a:rPr lang="sk-SK" sz="2400" smtClean="0">
                <a:solidFill>
                  <a:schemeClr val="bg1"/>
                </a:solidFill>
                <a:effectLst/>
              </a:rPr>
              <a:t>Klientka XY v minulosti bola vo väzbe.</a:t>
            </a:r>
          </a:p>
          <a:p>
            <a:r>
              <a:rPr lang="sk-SK" sz="2400" smtClean="0">
                <a:solidFill>
                  <a:schemeClr val="bg1"/>
                </a:solidFill>
                <a:effectLst/>
              </a:rPr>
              <a:t> každodenným monitorovaným klientky sme zistili, že je neevidovaná na ÚP a neustále bez prijímu. </a:t>
            </a:r>
          </a:p>
          <a:p>
            <a:r>
              <a:rPr lang="sk-SK" sz="2400" smtClean="0">
                <a:solidFill>
                  <a:schemeClr val="bg1"/>
                </a:solidFill>
                <a:effectLst/>
              </a:rPr>
              <a:t>Po zaevidovaní na ÚP má klientka nastavený IOP a potraviny si kupuje v miestnych potravinách.  </a:t>
            </a:r>
          </a:p>
          <a:p>
            <a:r>
              <a:rPr lang="sk-SK" sz="2400" smtClean="0">
                <a:solidFill>
                  <a:schemeClr val="bg1"/>
                </a:solidFill>
                <a:effectLst/>
              </a:rPr>
              <a:t>Klientku naďalej monitorujeme           </a:t>
            </a:r>
          </a:p>
        </p:txBody>
      </p:sp>
      <p:sp>
        <p:nvSpPr>
          <p:cNvPr id="26628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175" y="1600200"/>
            <a:ext cx="5076825" cy="5257800"/>
          </a:xfrm>
        </p:spPr>
        <p:txBody>
          <a:bodyPr/>
          <a:lstStyle/>
          <a:p>
            <a:r>
              <a:rPr lang="sk-SK" sz="2000" smtClean="0">
                <a:solidFill>
                  <a:schemeClr val="bg1"/>
                </a:solidFill>
                <a:effectLst/>
              </a:rPr>
              <a:t>Klientka ( 2.r) rakovina pečene</a:t>
            </a:r>
          </a:p>
          <a:p>
            <a:r>
              <a:rPr lang="sk-SK" sz="2000" smtClean="0">
                <a:solidFill>
                  <a:schemeClr val="bg1"/>
                </a:solidFill>
                <a:effectLst/>
              </a:rPr>
              <a:t>Nutná transplantácia mimo SR</a:t>
            </a:r>
          </a:p>
          <a:p>
            <a:r>
              <a:rPr lang="sk-SK" sz="2000" smtClean="0">
                <a:solidFill>
                  <a:schemeClr val="bg1"/>
                </a:solidFill>
                <a:effectLst/>
              </a:rPr>
              <a:t> vyhlásená obecná zbierka, obec prispela   200 €</a:t>
            </a:r>
          </a:p>
          <a:p>
            <a:r>
              <a:rPr lang="sk-SK" sz="2000" smtClean="0">
                <a:solidFill>
                  <a:schemeClr val="bg1"/>
                </a:solidFill>
                <a:effectLst/>
              </a:rPr>
              <a:t>Finančná výpomoc od Splnomocnenca vlády pre RK               Petra Polláka 250 €, poslanca NR SR Otta Brixiho     150 €, </a:t>
            </a:r>
          </a:p>
          <a:p>
            <a:r>
              <a:rPr lang="sk-SK" sz="2000" smtClean="0">
                <a:solidFill>
                  <a:schemeClr val="bg1"/>
                </a:solidFill>
                <a:effectLst/>
              </a:rPr>
              <a:t>p. prezident Andrej Kiska ( kandidát na prezidenta SR, zakladateľ NO „ Dobrý Anjel“) 300 €</a:t>
            </a:r>
          </a:p>
          <a:p>
            <a:r>
              <a:rPr lang="sk-SK" sz="2000" smtClean="0">
                <a:solidFill>
                  <a:schemeClr val="bg1"/>
                </a:solidFill>
                <a:effectLst/>
              </a:rPr>
              <a:t>Klientka po úspešnej transplantácií pečene a monitorovanie klientky a rodiny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sk-SK" dirty="0" smtClean="0">
                <a:solidFill>
                  <a:schemeClr val="tx1"/>
                </a:solidFill>
              </a:rPr>
              <a:t>YEPP KECEROVCE OLŠAVA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27538" y="1268413"/>
            <a:ext cx="4716462" cy="2665412"/>
          </a:xfrm>
          <a:solidFill>
            <a:srgbClr val="F3EE08"/>
          </a:solidFill>
        </p:spPr>
        <p:txBody>
          <a:bodyPr/>
          <a:lstStyle/>
          <a:p>
            <a:r>
              <a:rPr lang="sk-SK" sz="2000" b="1" smtClean="0">
                <a:effectLst/>
              </a:rPr>
              <a:t>Práca so sociálne znevýhodnenou mládežou v Kecerovsko-olšavskom mikroregióne</a:t>
            </a:r>
          </a:p>
          <a:p>
            <a:r>
              <a:rPr lang="sk-SK" sz="2000" b="1" smtClean="0">
                <a:effectLst/>
              </a:rPr>
              <a:t>3 obce ( Vtáčkovce, Rankovce, Kecerovce) </a:t>
            </a:r>
          </a:p>
          <a:p>
            <a:r>
              <a:rPr lang="sk-SK" sz="2000" b="1" smtClean="0">
                <a:effectLst/>
              </a:rPr>
              <a:t>Medzinárodne výmeny a workshopy  ( Taliansko, Nemecko, Fínsko) </a:t>
            </a:r>
          </a:p>
        </p:txBody>
      </p:sp>
      <p:sp>
        <p:nvSpPr>
          <p:cNvPr id="27652" name="Zástupný symbol pro obsah 3"/>
          <p:cNvSpPr>
            <a:spLocks noGrp="1"/>
          </p:cNvSpPr>
          <p:nvPr>
            <p:ph sz="quarter" idx="2"/>
          </p:nvPr>
        </p:nvSpPr>
        <p:spPr>
          <a:xfrm>
            <a:off x="0" y="1268413"/>
            <a:ext cx="4427538" cy="2665412"/>
          </a:xfrm>
          <a:solidFill>
            <a:srgbClr val="FF0000"/>
          </a:solidFill>
        </p:spPr>
        <p:txBody>
          <a:bodyPr/>
          <a:lstStyle/>
          <a:p>
            <a:r>
              <a:rPr lang="sk-SK" b="1" smtClean="0">
                <a:effectLst/>
              </a:rPr>
              <a:t>Y- Youth</a:t>
            </a:r>
          </a:p>
          <a:p>
            <a:r>
              <a:rPr lang="sk-SK" b="1" smtClean="0">
                <a:effectLst/>
              </a:rPr>
              <a:t>E- Employment</a:t>
            </a:r>
          </a:p>
          <a:p>
            <a:r>
              <a:rPr lang="sk-SK" b="1" smtClean="0">
                <a:effectLst/>
              </a:rPr>
              <a:t>P- Partnership</a:t>
            </a:r>
          </a:p>
          <a:p>
            <a:r>
              <a:rPr lang="sk-SK" b="1" smtClean="0">
                <a:effectLst/>
              </a:rPr>
              <a:t>P- Program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0" y="3941763"/>
            <a:ext cx="4572000" cy="2916237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sk-SK" b="1" i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Rocks</a:t>
            </a:r>
            <a:endParaRPr lang="sk-SK" b="1" i="1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>
              <a:defRPr/>
            </a:pPr>
            <a:r>
              <a:rPr lang="sk-SK" b="1" i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Wall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sk-SK" b="1" i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art</a:t>
            </a:r>
            <a:endParaRPr lang="sk-SK" b="1" i="1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>
              <a:defRPr/>
            </a:pPr>
            <a:r>
              <a:rPr lang="sk-SK" b="1" i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EcoBrikety</a:t>
            </a:r>
            <a:endParaRPr lang="sk-SK" b="1" i="1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>
              <a:defRPr/>
            </a:pPr>
            <a:r>
              <a:rPr lang="sk-SK" b="1" i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Romani</a:t>
            </a:r>
            <a:r>
              <a:rPr lang="sk-SK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SUV </a:t>
            </a:r>
            <a:endParaRPr lang="sk-SK" b="1" i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427538" y="3933825"/>
            <a:ext cx="4716462" cy="2924175"/>
          </a:xfrm>
          <a:solidFill>
            <a:srgbClr val="00CC00"/>
          </a:solidFill>
        </p:spPr>
        <p:txBody>
          <a:bodyPr/>
          <a:lstStyle/>
          <a:p>
            <a:pPr>
              <a:defRPr/>
            </a:pPr>
            <a:r>
              <a:rPr lang="sk-SK" sz="2400" b="1" i="1" dirty="0" smtClean="0">
                <a:effectLst/>
              </a:rPr>
              <a:t>Tvorba video dokumentov a reportáži</a:t>
            </a:r>
          </a:p>
          <a:p>
            <a:pPr>
              <a:defRPr/>
            </a:pPr>
            <a:r>
              <a:rPr lang="sk-SK" sz="2400" b="1" i="1" dirty="0" smtClean="0">
                <a:effectLst/>
              </a:rPr>
              <a:t>Aktívna účasť mládeže na zasadaní OZ – prednášanie návrhov </a:t>
            </a:r>
          </a:p>
          <a:p>
            <a:pPr>
              <a:defRPr/>
            </a:pPr>
            <a:r>
              <a:rPr lang="sk-SK" sz="2400" b="1" i="1" dirty="0" smtClean="0">
                <a:effectLst/>
              </a:rPr>
              <a:t>Deň Rómov</a:t>
            </a:r>
          </a:p>
          <a:p>
            <a:pPr>
              <a:defRPr/>
            </a:pPr>
            <a:r>
              <a:rPr lang="sk-SK" sz="2400" b="1" i="1" dirty="0" smtClean="0">
                <a:effectLst/>
              </a:rPr>
              <a:t>Výstava obrazov a iné </a:t>
            </a:r>
          </a:p>
          <a:p>
            <a:pPr>
              <a:defRPr/>
            </a:pPr>
            <a:endParaRPr lang="sk-SK" sz="2400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sk-SK" sz="2400" dirty="0" smtClean="0"/>
          </a:p>
          <a:p>
            <a:pPr>
              <a:defRPr/>
            </a:pPr>
            <a:endParaRPr lang="sk-SK" sz="2400" dirty="0" smtClean="0"/>
          </a:p>
          <a:p>
            <a:pPr>
              <a:defRPr/>
            </a:pPr>
            <a:endParaRPr lang="sk-SK" sz="2400" dirty="0" smtClean="0"/>
          </a:p>
          <a:p>
            <a:pPr>
              <a:defRPr/>
            </a:pPr>
            <a:endParaRPr lang="sk-SK" sz="2400" dirty="0" smtClean="0"/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sk-SK" smtClean="0">
                <a:solidFill>
                  <a:schemeClr val="tx1"/>
                </a:solidFill>
                <a:effectLst/>
              </a:rPr>
              <a:t>Práca s Mládežou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229600" cy="4530725"/>
          </a:xfrm>
        </p:spPr>
        <p:txBody>
          <a:bodyPr/>
          <a:lstStyle/>
          <a:p>
            <a:pPr eaLnBrk="1" hangingPunct="1"/>
            <a:r>
              <a:rPr lang="sk-SK" b="1" u="sng" smtClean="0">
                <a:solidFill>
                  <a:schemeClr val="bg1"/>
                </a:solidFill>
                <a:effectLst/>
              </a:rPr>
              <a:t>Projekt „Zdravie Rómov“</a:t>
            </a:r>
            <a:r>
              <a:rPr lang="sk-SK" u="sng" smtClean="0">
                <a:solidFill>
                  <a:schemeClr val="bg1"/>
                </a:solidFill>
                <a:effectLst/>
              </a:rPr>
              <a:t> </a:t>
            </a:r>
            <a:r>
              <a:rPr lang="sk-SK" smtClean="0">
                <a:solidFill>
                  <a:schemeClr val="bg1"/>
                </a:solidFill>
                <a:effectLst/>
              </a:rPr>
              <a:t>projekt zameraný na osvetu tehotných žien z komunity + mladých mamičiek.</a:t>
            </a:r>
          </a:p>
          <a:p>
            <a:pPr eaLnBrk="1" hangingPunct="1"/>
            <a:r>
              <a:rPr lang="sk-SK" b="1" u="sng" smtClean="0">
                <a:solidFill>
                  <a:schemeClr val="bg1"/>
                </a:solidFill>
                <a:effectLst/>
              </a:rPr>
              <a:t>PEER</a:t>
            </a:r>
            <a:r>
              <a:rPr lang="sk-SK" smtClean="0">
                <a:solidFill>
                  <a:schemeClr val="bg1"/>
                </a:solidFill>
                <a:effectLst/>
              </a:rPr>
              <a:t>  - projekt zameraný na prácu s mladými Rómami peer skupina, deti vo veku 9 – 12 rokov. aktivity zamerané na zdravotnú osvetu.</a:t>
            </a:r>
          </a:p>
          <a:p>
            <a:pPr eaLnBrk="1" hangingPunct="1"/>
            <a:endParaRPr lang="sk-SK" smtClean="0">
              <a:solidFill>
                <a:schemeClr val="bg1"/>
              </a:solidFill>
              <a:effectLst/>
            </a:endParaRPr>
          </a:p>
          <a:p>
            <a:pPr eaLnBrk="1" hangingPunct="1"/>
            <a:endParaRPr lang="sk-SK" sz="2000" smtClean="0">
              <a:solidFill>
                <a:schemeClr val="bg1"/>
              </a:solidFill>
              <a:effectLst/>
            </a:endParaRPr>
          </a:p>
          <a:p>
            <a:pPr eaLnBrk="1" hangingPunct="1"/>
            <a:endParaRPr lang="sk-SK" sz="3200" smtClean="0">
              <a:solidFill>
                <a:schemeClr val="bg1"/>
              </a:solidFill>
              <a:effectLst/>
            </a:endParaRPr>
          </a:p>
          <a:p>
            <a:pPr eaLnBrk="1" hangingPunct="1"/>
            <a:endParaRPr lang="sk-SK" sz="3200" smtClean="0">
              <a:solidFill>
                <a:schemeClr val="bg1"/>
              </a:solidFill>
              <a:effectLst/>
            </a:endParaRPr>
          </a:p>
          <a:p>
            <a:pPr eaLnBrk="1" hangingPunct="1"/>
            <a:endParaRPr lang="sk-SK" sz="3200" smtClean="0">
              <a:solidFill>
                <a:schemeClr val="bg1"/>
              </a:solidFill>
              <a:effectLst/>
            </a:endParaRP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3"/>
            <a:ext cx="7993063" cy="4530725"/>
          </a:xfrm>
        </p:spPr>
        <p:txBody>
          <a:bodyPr/>
          <a:lstStyle/>
          <a:p>
            <a:pPr eaLnBrk="1" hangingPunct="1"/>
            <a:r>
              <a:rPr lang="sk-SK" b="1" u="sng" smtClean="0">
                <a:solidFill>
                  <a:schemeClr val="bg1"/>
                </a:solidFill>
                <a:effectLst/>
              </a:rPr>
              <a:t>Vznik KERA klubu</a:t>
            </a:r>
            <a:r>
              <a:rPr lang="sk-SK" u="sng" smtClean="0">
                <a:solidFill>
                  <a:schemeClr val="bg1"/>
                </a:solidFill>
                <a:effectLst/>
              </a:rPr>
              <a:t> </a:t>
            </a:r>
            <a:r>
              <a:rPr lang="sk-SK" smtClean="0">
                <a:solidFill>
                  <a:schemeClr val="bg1"/>
                </a:solidFill>
                <a:effectLst/>
              </a:rPr>
              <a:t>– NDI a ČvT- aktivity zamerané na závislosť, zdravý život, prevencie, sexualita, zážitkové hry pre mládež.</a:t>
            </a:r>
          </a:p>
          <a:p>
            <a:pPr eaLnBrk="1" hangingPunct="1"/>
            <a:r>
              <a:rPr lang="sk-SK" b="1" u="sng" smtClean="0">
                <a:solidFill>
                  <a:schemeClr val="bg1"/>
                </a:solidFill>
                <a:effectLst/>
              </a:rPr>
              <a:t>YEPP</a:t>
            </a:r>
            <a:r>
              <a:rPr lang="sk-SK" smtClean="0">
                <a:solidFill>
                  <a:schemeClr val="bg1"/>
                </a:solidFill>
                <a:effectLst/>
              </a:rPr>
              <a:t> – mládežnícka organizácia, zameraná na zlepšenie života mládeže v obci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sk-SK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Vzdelávanie mládeže:</a:t>
            </a:r>
            <a:br>
              <a:rPr lang="sk-SK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 vedomostných  kvízov - súťaží</a:t>
            </a:r>
          </a:p>
        </p:txBody>
      </p:sp>
      <p:pic>
        <p:nvPicPr>
          <p:cNvPr id="30723" name="Picture 14" descr="431519_261838033896982_250853334995452_593028_1682593422_n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37063"/>
            <a:ext cx="2916238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15" descr="Dorika07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0511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6" descr="420070_257573367656782_250853334995452_582470_1837169936_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37063"/>
            <a:ext cx="29162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7" descr="Dorika07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7987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8" descr="ndi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00550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27733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avorové listy">
  <a:themeElements>
    <a:clrScheme name="Javorové listy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Javorové list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avorové listy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ové listy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ové listy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799</TotalTime>
  <Words>441</Words>
  <Application>Microsoft Office PowerPoint</Application>
  <PresentationFormat>Prezentácia na obrazovke (4:3)</PresentationFormat>
  <Paragraphs>87</Paragraphs>
  <Slides>11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Wingdings</vt:lpstr>
      <vt:lpstr>Calibri</vt:lpstr>
      <vt:lpstr>Bookman Old Style</vt:lpstr>
      <vt:lpstr>Javorové listy</vt:lpstr>
      <vt:lpstr> NP TSP  v obci Kecerovce </vt:lpstr>
      <vt:lpstr>Obec Kecerovce v skratke: </vt:lpstr>
      <vt:lpstr>História KC a TSP v obci Kecerovce  </vt:lpstr>
      <vt:lpstr>              Organizácie a TSP v obci</vt:lpstr>
      <vt:lpstr>Terénna soc. práca v obci Kecerovce  v súčasnosti</vt:lpstr>
      <vt:lpstr>Zopár intervencií a príladov dobrej praxe</vt:lpstr>
      <vt:lpstr>YEPP KECEROVCE OLŠAVA</vt:lpstr>
      <vt:lpstr>Práca s Mládežou</vt:lpstr>
      <vt:lpstr>Vzdelávanie mládeže: forma vedomostných  kvízov - súťaží</vt:lpstr>
      <vt:lpstr>Návrhy , prosby ...</vt:lpstr>
      <vt:lpstr>Palikeras Tumenge </vt:lpstr>
    </vt:vector>
  </TitlesOfParts>
  <Company>aaa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aaa</dc:creator>
  <cp:lastModifiedBy>Pavol Jablonický</cp:lastModifiedBy>
  <cp:revision>34</cp:revision>
  <dcterms:created xsi:type="dcterms:W3CDTF">2010-02-25T09:24:10Z</dcterms:created>
  <dcterms:modified xsi:type="dcterms:W3CDTF">2015-12-01T13:45:14Z</dcterms:modified>
</cp:coreProperties>
</file>