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5" r:id="rId2"/>
  </p:sldMasterIdLst>
  <p:notesMasterIdLst>
    <p:notesMasterId r:id="rId20"/>
  </p:notesMasterIdLst>
  <p:sldIdLst>
    <p:sldId id="294" r:id="rId3"/>
    <p:sldId id="305" r:id="rId4"/>
    <p:sldId id="306" r:id="rId5"/>
    <p:sldId id="315" r:id="rId6"/>
    <p:sldId id="307" r:id="rId7"/>
    <p:sldId id="310" r:id="rId8"/>
    <p:sldId id="302" r:id="rId9"/>
    <p:sldId id="303" r:id="rId10"/>
    <p:sldId id="304" r:id="rId11"/>
    <p:sldId id="321" r:id="rId12"/>
    <p:sldId id="316" r:id="rId13"/>
    <p:sldId id="323" r:id="rId14"/>
    <p:sldId id="324" r:id="rId15"/>
    <p:sldId id="319" r:id="rId16"/>
    <p:sldId id="318" r:id="rId17"/>
    <p:sldId id="320" r:id="rId18"/>
    <p:sldId id="314" r:id="rId19"/>
  </p:sldIdLst>
  <p:sldSz cx="9144000" cy="6858000" type="screen4x3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4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900" autoAdjust="0"/>
  </p:normalViewPr>
  <p:slideViewPr>
    <p:cSldViewPr>
      <p:cViewPr>
        <p:scale>
          <a:sx n="60" d="100"/>
          <a:sy n="60" d="100"/>
        </p:scale>
        <p:origin x="168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blonicky.EMPLOYMENT\AppData\Local\Microsoft\Windows\Temporary%20Internet%20Files\Content.Outlook\NOA9SPUF\prezent&#225;cia%20NP%20TSP_061014_grafy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_rok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Hárok2!$B$1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Hárok2!$A$3:$A$10</c:f>
              <c:strCache>
                <c:ptCount val="8"/>
                <c:pt idx="0">
                  <c:v>máj 12</c:v>
                </c:pt>
                <c:pt idx="1">
                  <c:v>november 12</c:v>
                </c:pt>
                <c:pt idx="2">
                  <c:v>máj 13</c:v>
                </c:pt>
                <c:pt idx="3">
                  <c:v>pôvodne plánovaný počet</c:v>
                </c:pt>
                <c:pt idx="4">
                  <c:v>august 13</c:v>
                </c:pt>
                <c:pt idx="5">
                  <c:v>september 14</c:v>
                </c:pt>
                <c:pt idx="6">
                  <c:v>január 15</c:v>
                </c:pt>
                <c:pt idx="7">
                  <c:v>jún 15</c:v>
                </c:pt>
              </c:strCache>
            </c:strRef>
          </c:cat>
          <c:val>
            <c:numRef>
              <c:f>Hárok2!$B$3:$B$10</c:f>
              <c:numCache>
                <c:formatCode>General</c:formatCode>
                <c:ptCount val="8"/>
                <c:pt idx="0">
                  <c:v>43</c:v>
                </c:pt>
                <c:pt idx="1">
                  <c:v>199</c:v>
                </c:pt>
                <c:pt idx="2">
                  <c:v>238</c:v>
                </c:pt>
                <c:pt idx="3">
                  <c:v>250</c:v>
                </c:pt>
                <c:pt idx="4">
                  <c:v>257</c:v>
                </c:pt>
                <c:pt idx="5">
                  <c:v>277</c:v>
                </c:pt>
                <c:pt idx="6">
                  <c:v>282</c:v>
                </c:pt>
                <c:pt idx="7">
                  <c:v>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96"/>
        <c:axId val="156364304"/>
      </c:barChart>
      <c:catAx>
        <c:axId val="15549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sk-SK"/>
          </a:p>
        </c:txPr>
        <c:crossAx val="156364304"/>
        <c:crosses val="autoZero"/>
        <c:auto val="1"/>
        <c:lblAlgn val="ctr"/>
        <c:lblOffset val="100"/>
        <c:noMultiLvlLbl val="0"/>
      </c:catAx>
      <c:valAx>
        <c:axId val="15636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493696"/>
        <c:crosses val="autoZero"/>
        <c:crossBetween val="between"/>
      </c:valAx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'Hárok4 '!$B$1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'Hárok4 '!$A$3:$A$10</c:f>
              <c:strCache>
                <c:ptCount val="8"/>
                <c:pt idx="0">
                  <c:v>máj 12</c:v>
                </c:pt>
                <c:pt idx="1">
                  <c:v>november 12</c:v>
                </c:pt>
                <c:pt idx="2">
                  <c:v>máj 13</c:v>
                </c:pt>
                <c:pt idx="3">
                  <c:v>august 13</c:v>
                </c:pt>
                <c:pt idx="4">
                  <c:v>február 14</c:v>
                </c:pt>
                <c:pt idx="5">
                  <c:v>november 14</c:v>
                </c:pt>
                <c:pt idx="6">
                  <c:v>pôvodne plánovaný počet</c:v>
                </c:pt>
                <c:pt idx="7">
                  <c:v>jún 15</c:v>
                </c:pt>
              </c:strCache>
            </c:strRef>
          </c:cat>
          <c:val>
            <c:numRef>
              <c:f>'Hárok4 '!$B$3:$B$10</c:f>
              <c:numCache>
                <c:formatCode>General</c:formatCode>
                <c:ptCount val="8"/>
                <c:pt idx="0">
                  <c:v>8862</c:v>
                </c:pt>
                <c:pt idx="1">
                  <c:v>45070</c:v>
                </c:pt>
                <c:pt idx="2">
                  <c:v>50801</c:v>
                </c:pt>
                <c:pt idx="3">
                  <c:v>56920</c:v>
                </c:pt>
                <c:pt idx="4">
                  <c:v>67368</c:v>
                </c:pt>
                <c:pt idx="5">
                  <c:v>81263</c:v>
                </c:pt>
                <c:pt idx="6">
                  <c:v>86000</c:v>
                </c:pt>
                <c:pt idx="7">
                  <c:v>87659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282656"/>
        <c:axId val="158283048"/>
      </c:barChart>
      <c:catAx>
        <c:axId val="15828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sk-SK"/>
          </a:p>
        </c:txPr>
        <c:crossAx val="158283048"/>
        <c:crosses val="autoZero"/>
        <c:auto val="1"/>
        <c:lblAlgn val="ctr"/>
        <c:lblOffset val="100"/>
        <c:noMultiLvlLbl val="0"/>
      </c:catAx>
      <c:valAx>
        <c:axId val="15828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28265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9AF56F-8965-4D3B-B459-7D843952ADDD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AD5EC4F-0791-4CFA-9EF7-B74C77B20B0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2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92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0D9341-779B-45DE-A86A-D818885A6106}" type="slidenum">
              <a:rPr lang="sk-SK" altLang="sk-SK">
                <a:solidFill>
                  <a:srgbClr val="000000"/>
                </a:solidFill>
              </a:rPr>
              <a:pPr/>
              <a:t>1</a:t>
            </a:fld>
            <a:endParaRPr lang="sk-SK" alt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15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91940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6270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5205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4591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35762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BC5A3-0449-40A7-B62F-FA2EB1CD352A}" type="slidenum">
              <a:rPr lang="sk-SK" smtClean="0"/>
              <a:pPr>
                <a:spcBef>
                  <a:spcPct val="0"/>
                </a:spcBef>
              </a:pPr>
              <a:t>15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649680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BC5A3-0449-40A7-B62F-FA2EB1CD352A}" type="slidenum">
              <a:rPr lang="sk-SK" smtClean="0"/>
              <a:pPr>
                <a:spcBef>
                  <a:spcPct val="0"/>
                </a:spcBef>
              </a:pPr>
              <a:t>16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649680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471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419C77C-F2CD-4FD7-98C0-F7AC2F86FBEE}" type="slidenum">
              <a:rPr lang="sk-SK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585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6F013E-7799-4BFC-9129-FC8A77D75F0B}" type="slidenum">
              <a:rPr lang="sk-SK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332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53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850210B-B26B-4B83-A595-2F64CA111A0B}" type="slidenum">
              <a:rPr lang="sk-SK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44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53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850210B-B26B-4B83-A595-2F64CA111A0B}" type="slidenum">
              <a:rPr lang="sk-SK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1767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74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08A499D-8D7F-4DA1-871C-AA3A651C3E45}" type="slidenum">
              <a:rPr lang="sk-SK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01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45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38E97BC-256D-485D-9E53-6A627C388AB3}" type="slidenum">
              <a:rPr lang="sk-SK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1362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dirty="0" smtClean="0"/>
              <a:t>Máj 2012 – 43; November 2012 – 199; Máj 2013 – 238; pôvodne plánovaný počet 250;</a:t>
            </a:r>
          </a:p>
          <a:p>
            <a:pPr>
              <a:spcBef>
                <a:spcPct val="0"/>
              </a:spcBef>
            </a:pPr>
            <a:r>
              <a:rPr lang="sk-SK" dirty="0" smtClean="0"/>
              <a:t>september 2014 – 276; január 2015 – 292</a:t>
            </a:r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2711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6516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2202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DCB9-8DA7-4459-B814-F625DBB22227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2724-DBEE-43B8-B6CA-9CB911999B8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6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9BB5-730C-400F-9023-61FE7151F788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3E98-F8C5-4713-8C4D-91CE99FF388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1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E43D-EF58-46E3-A6BE-799C77EDB425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DFEDB-1265-4BFE-9078-15659527F58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178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1D0A52-8138-4701-8062-C0DDC456D798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F4865-06FC-4FCD-A2FD-B3551276FEE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5108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612E-1AE2-4E5C-909F-6068F898FEDF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FC6B0-A35A-47E7-9EAB-0030DAF7324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5871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6B3BF4-94EB-45BE-9DB2-E3CC5348DE00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F3574-F84F-4E8E-AED0-729A453C7D3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6236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C9B0-BE72-4EBF-943C-48EBF47DF680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B5E41-3805-4BF9-BD47-B4C7C438CB0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0409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F4AA-EB6D-4F1D-85BE-A99EB62AD946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9B398-2AFB-4086-BC28-E703227ECFB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46015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BBC0-2720-4AD3-BE75-BAFF443C4199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D3FA-FBC4-4F0A-8CE1-EF07E5F549B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0747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228AE-335A-495B-BAB3-106BC56B1AD6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D88B7-D719-4621-BB61-D890151FE7B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73764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9C03-7923-4EA9-AD45-36ABE51954C6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07CC-2753-4472-AC1A-CEC64102A12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405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16CC-F8BE-4B6F-91FD-2DFF5DF40860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3F713-4710-4F7D-88DF-E9B7F176F09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532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788F83-570F-4F81-B7C3-78BA5FE68465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1763F-2572-4B5E-A7D3-BCD958D44C5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87318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11A2-801A-4AED-93CA-D9BCF44FD2CE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8E63F-EED1-426D-B017-380C50CFB7E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80408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0F6E-B2F6-495E-91EC-031094990C12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9811C-4060-4193-BAF4-60D346948EC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7270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399A-DEF1-4D36-BEA2-77ED2343CAD1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5911D-FA0F-4E38-B09C-767BDE529FB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25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DAA1-B5FA-42D0-86A8-8B037D876DF9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56553-CAAE-4CF5-874E-202079FBA3D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31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57E9-E3ED-473F-BA90-460724EC70EE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3CCF-A62A-43C6-880A-90C8FDCF848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2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E381-1AED-4B50-B75C-6F3218121AC2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2F11-432E-40D6-8C69-0E30EE0ACCE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4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3E0E-8ED2-4181-8E90-E2C49AE3FDDF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00B2-838B-44AC-A131-9BD3239C34D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89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9B64-6F82-48EE-9A00-C606EACFC8EC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445BF-46AD-4DC6-8802-F507BA39DD2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7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26BD-9C5C-43B2-AC7B-601C26122366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D950D-9664-4889-B5E8-87D98628A9A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15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D06E5-1BD4-40E5-8528-2BA5CD16EA6E}" type="datetimeFigureOut">
              <a:rPr lang="sk-SK"/>
              <a:pPr>
                <a:defRPr/>
              </a:pPr>
              <a:t>28. 06.2015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084F7E-63D4-4F16-860E-1797F47946B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055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258ED85-A00B-4832-AA06-83D9FFAE0F8E}" type="datetimeFigureOut">
              <a:rPr lang="sk-SK"/>
              <a:pPr>
                <a:defRPr/>
              </a:pPr>
              <a:t>28. 06.2015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</a:defRPr>
            </a:lvl1pPr>
          </a:lstStyle>
          <a:p>
            <a:fld id="{A350FD12-E1E6-451A-AA3A-9C8661058A85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8" r:id="rId2"/>
    <p:sldLayoutId id="2147483986" r:id="rId3"/>
    <p:sldLayoutId id="2147483979" r:id="rId4"/>
    <p:sldLayoutId id="2147483980" r:id="rId5"/>
    <p:sldLayoutId id="2147483981" r:id="rId6"/>
    <p:sldLayoutId id="2147483987" r:id="rId7"/>
    <p:sldLayoutId id="2147483982" r:id="rId8"/>
    <p:sldLayoutId id="2147483988" r:id="rId9"/>
    <p:sldLayoutId id="2147483983" r:id="rId10"/>
    <p:sldLayoutId id="21474839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oleObject" Target="../embeddings/H_rok_programu_Microsoft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7900" y="836613"/>
            <a:ext cx="3313113" cy="2928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7900" y="4171950"/>
            <a:ext cx="3313113" cy="1704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>
              <a:solidFill>
                <a:srgbClr val="F48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>
              <a:solidFill>
                <a:srgbClr val="F48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487363" y="3573463"/>
            <a:ext cx="8208962" cy="28082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k-SK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3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3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k-SK" sz="13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Národný projekt Terénna sociálna práca v obciach </a:t>
            </a:r>
          </a:p>
          <a:p>
            <a:pPr algn="ctr" eaLnBrk="1" hangingPunct="1">
              <a:defRPr/>
            </a:pPr>
            <a:r>
              <a:rPr lang="sk-SK" sz="13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realizuje </a:t>
            </a:r>
          </a:p>
          <a:p>
            <a:pPr algn="ctr" eaLnBrk="1" hangingPunct="1">
              <a:defRPr/>
            </a:pPr>
            <a:r>
              <a:rPr lang="sk-SK" sz="1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Implementačná agentúra Ministerstva práce, sociálnych vecí a rodiny Slovenskej republiky. </a:t>
            </a: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5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9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k-SK" sz="1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PRIESTOR NA VAŠU PRÍLEŽITOSŤ</a:t>
            </a:r>
          </a:p>
          <a:p>
            <a:pPr algn="ctr" eaLnBrk="1" hangingPunct="1">
              <a:defRPr/>
            </a:pPr>
            <a:r>
              <a:rPr lang="sk-SK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projekt sa realizuje vďaka podpore z ESF v rámci OP </a:t>
            </a:r>
            <a:r>
              <a:rPr lang="sk-SK" sz="12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</a:t>
            </a:r>
            <a:r>
              <a:rPr lang="sk-SK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sk-SK" sz="1200" b="1" u="sng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www.esf.gov.sk</a:t>
            </a:r>
            <a:endParaRPr lang="sk-SK" sz="1200" b="1" u="sng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Obdĺžnik 5"/>
          <p:cNvSpPr>
            <a:spLocks noChangeArrowheads="1"/>
          </p:cNvSpPr>
          <p:nvPr/>
        </p:nvSpPr>
        <p:spPr bwMode="auto">
          <a:xfrm>
            <a:off x="563563" y="692150"/>
            <a:ext cx="8064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sk-SK" altLang="sk-SK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sk-SK" altLang="sk-SK" sz="2400" b="1" dirty="0" smtClean="0">
                <a:solidFill>
                  <a:srgbClr val="000000"/>
                </a:solidFill>
              </a:rPr>
              <a:t>Národný projekt </a:t>
            </a:r>
            <a:endParaRPr lang="sk-SK" altLang="sk-SK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sk-SK" altLang="sk-SK" sz="2400" b="1" dirty="0">
                <a:solidFill>
                  <a:srgbClr val="000000"/>
                </a:solidFill>
              </a:rPr>
              <a:t>Terénna sociálna práca v obciach </a:t>
            </a:r>
          </a:p>
          <a:p>
            <a:pPr algn="ctr" eaLnBrk="1" hangingPunct="1"/>
            <a:r>
              <a:rPr lang="sk-SK" altLang="sk-SK" sz="2400" b="1" dirty="0">
                <a:solidFill>
                  <a:srgbClr val="000000"/>
                </a:solidFill>
              </a:rPr>
              <a:t>(2012-2015)</a:t>
            </a:r>
            <a:endParaRPr lang="sk-SK" altLang="sk-SK" sz="2000" dirty="0">
              <a:solidFill>
                <a:srgbClr val="000000"/>
              </a:solidFill>
            </a:endParaRPr>
          </a:p>
        </p:txBody>
      </p:sp>
      <p:grpSp>
        <p:nvGrpSpPr>
          <p:cNvPr id="8198" name="Skupina 3"/>
          <p:cNvGrpSpPr>
            <a:grpSpLocks/>
          </p:cNvGrpSpPr>
          <p:nvPr/>
        </p:nvGrpSpPr>
        <p:grpSpPr bwMode="auto">
          <a:xfrm>
            <a:off x="2165350" y="4652963"/>
            <a:ext cx="5070475" cy="952500"/>
            <a:chOff x="2165350" y="4652963"/>
            <a:chExt cx="5070475" cy="952500"/>
          </a:xfrm>
        </p:grpSpPr>
        <p:pic>
          <p:nvPicPr>
            <p:cNvPr id="819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4632" cy="3889375"/>
          </a:xfrm>
        </p:spPr>
        <p:txBody>
          <a:bodyPr rtlCol="0" anchor="t">
            <a:normAutofit/>
          </a:bodyPr>
          <a:lstStyle/>
          <a:p>
            <a:r>
              <a:rPr lang="sk-SK" sz="1400" b="1" dirty="0" smtClean="0"/>
              <a:t>Obce/mestá zahrnuté do Atlasu rómskych komunít 2014, v ktorých podiel rómskej populácie je vyšší ako 20 % - realizované projekty TSP  červenou farbou (zdroj: </a:t>
            </a:r>
            <a:r>
              <a:rPr lang="sk-SK" sz="1400" b="1" dirty="0" err="1" smtClean="0"/>
              <a:t>Evaluácia</a:t>
            </a:r>
            <a:r>
              <a:rPr lang="sk-SK" sz="1400" b="1" dirty="0" smtClean="0"/>
              <a:t> dopadu TSP)</a:t>
            </a:r>
            <a:r>
              <a:rPr lang="sk-SK" sz="1800" b="1" dirty="0" smtClean="0"/>
              <a:t/>
            </a:r>
            <a:br>
              <a:rPr lang="sk-SK" sz="1800" b="1" dirty="0" smtClean="0"/>
            </a:br>
            <a:endParaRPr lang="sk-SK" sz="1800" dirty="0"/>
          </a:p>
        </p:txBody>
      </p:sp>
      <p:grpSp>
        <p:nvGrpSpPr>
          <p:cNvPr id="2" name="Skupina 5"/>
          <p:cNvGrpSpPr>
            <a:grpSpLocks/>
          </p:cNvGrpSpPr>
          <p:nvPr/>
        </p:nvGrpSpPr>
        <p:grpSpPr bwMode="auto">
          <a:xfrm>
            <a:off x="1789113" y="438150"/>
            <a:ext cx="5070475" cy="952500"/>
            <a:chOff x="2165350" y="4652963"/>
            <a:chExt cx="5070475" cy="952500"/>
          </a:xfrm>
        </p:grpSpPr>
        <p:pic>
          <p:nvPicPr>
            <p:cNvPr id="3584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Obrázek 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912768" cy="3499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</a:rPr>
              <a:t>“Prešovský kraj bol skôr a intenzívnejšie v ohnisku snáh integrácie Rómov ako iné oblasti s početnou rómskou populáciou, totiž Košický a Banskobystrický kraj. V Prešovskom kraji je nielen najväčšie množstvo cielených obcí (150), ale v týchto obciach v priemere prebieha terénna sociálna práca po dlhšiu dobu.“ (</a:t>
            </a:r>
            <a:r>
              <a:rPr lang="sk-SK" sz="2000" dirty="0" err="1" smtClean="0">
                <a:latin typeface="+mn-lt"/>
              </a:rPr>
              <a:t>Evaluácia</a:t>
            </a:r>
            <a:r>
              <a:rPr lang="sk-SK" sz="2000" dirty="0" smtClean="0">
                <a:latin typeface="+mn-lt"/>
              </a:rPr>
              <a:t> dopadu TSP)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Pilotný projekt v roku 2002-2003 pre 13 obcí z PO kraja a 5 obcí KE kraja.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Snaha NP TSP o percentuálne vyššie pokrytie TSP v KE a BB kraji v porovnaní s PO krajom.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10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k-SK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04120"/>
              </p:ext>
            </p:extLst>
          </p:nvPr>
        </p:nvGraphicFramePr>
        <p:xfrm>
          <a:off x="827583" y="1983490"/>
          <a:ext cx="7273304" cy="4816665"/>
        </p:xfrm>
        <a:graphic>
          <a:graphicData uri="http://schemas.openxmlformats.org/drawingml/2006/table">
            <a:tbl>
              <a:tblPr/>
              <a:tblGrid>
                <a:gridCol w="1404838"/>
                <a:gridCol w="1678285"/>
                <a:gridCol w="733301"/>
                <a:gridCol w="1575726"/>
                <a:gridCol w="1881154"/>
              </a:tblGrid>
              <a:tr h="419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Prerozdelenie prostriedkov v rámci programu KSP (2006-2008)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Prerozdelenie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zazmluvnených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prostriedkov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rámci NP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1304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65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Prerozdelenie </a:t>
                      </a:r>
                      <a:r>
                        <a:rPr lang="sk-SK" sz="15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zazmluvnených</a:t>
                      </a:r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prostriedkov v rámci </a:t>
                      </a:r>
                      <a:r>
                        <a:rPr lang="sk-SK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DOP (</a:t>
                      </a:r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2007-2015)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k-SK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Podiel zapojených obcí v rámci NP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4827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celkovom počte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obcí v %</a:t>
                      </a:r>
                    </a:p>
                    <a:p>
                      <a:pPr algn="l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828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k-SK" sz="2000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sz="20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sz="2000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sz="2000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04994"/>
              </p:ext>
            </p:extLst>
          </p:nvPr>
        </p:nvGraphicFramePr>
        <p:xfrm>
          <a:off x="1331640" y="2204862"/>
          <a:ext cx="5328592" cy="3529622"/>
        </p:xfrm>
        <a:graphic>
          <a:graphicData uri="http://schemas.openxmlformats.org/drawingml/2006/table">
            <a:tbl>
              <a:tblPr/>
              <a:tblGrid>
                <a:gridCol w="2104544"/>
                <a:gridCol w="3224048"/>
              </a:tblGrid>
              <a:tr h="903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Pokrytie obcí/miest zahrnutých do Atlasu výkonom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7656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obcí/miest zahrnutých do Atlasu, kde prebiehal výkon TSP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257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 rtlCol="0" anchor="t">
            <a:normAutofit/>
          </a:bodyPr>
          <a:lstStyle/>
          <a:p>
            <a:r>
              <a:rPr lang="sk-SK" sz="1600" b="1" dirty="0" smtClean="0"/>
              <a:t>Obce v Atlase rómskych komunít, v ktorých aspoň 30 % rómskej populácie žije v segregovaných osídleniach z pohľadu prítomnosti TSP (zdroj: </a:t>
            </a:r>
            <a:r>
              <a:rPr lang="sk-SK" sz="1600" b="1" dirty="0" err="1" smtClean="0"/>
              <a:t>Evaluácia</a:t>
            </a:r>
            <a:r>
              <a:rPr lang="sk-SK" sz="1600" b="1" dirty="0" smtClean="0"/>
              <a:t> dopadu </a:t>
            </a:r>
            <a:r>
              <a:rPr lang="sk-SK" sz="1800" b="1" dirty="0" smtClean="0"/>
              <a:t>TSP)</a:t>
            </a:r>
            <a:br>
              <a:rPr lang="sk-SK" sz="1800" b="1" dirty="0" smtClean="0"/>
            </a:br>
            <a:endParaRPr lang="sk-SK" sz="1800" dirty="0"/>
          </a:p>
        </p:txBody>
      </p:sp>
      <p:grpSp>
        <p:nvGrpSpPr>
          <p:cNvPr id="2" name="Skupina 5"/>
          <p:cNvGrpSpPr>
            <a:grpSpLocks/>
          </p:cNvGrpSpPr>
          <p:nvPr/>
        </p:nvGrpSpPr>
        <p:grpSpPr bwMode="auto">
          <a:xfrm>
            <a:off x="1789113" y="438150"/>
            <a:ext cx="5070475" cy="952500"/>
            <a:chOff x="2165350" y="4652963"/>
            <a:chExt cx="5070475" cy="952500"/>
          </a:xfrm>
        </p:grpSpPr>
        <p:pic>
          <p:nvPicPr>
            <p:cNvPr id="3584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Obrázek 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128792" cy="3539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2292350"/>
            <a:ext cx="835292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zmena postupov pri realizácii výberových </a:t>
            </a:r>
            <a:r>
              <a:rPr lang="sk-SK" sz="2000" dirty="0" smtClean="0">
                <a:latin typeface="+mn-lt"/>
              </a:rPr>
              <a:t>konaní – „Výber TSP/ATSP je veľmi dôležitý proces, ktorý môže na roky ovplyvniť kvalitu, efektivitu a výsledky výkonu práce v lokalitách.“ (</a:t>
            </a:r>
            <a:r>
              <a:rPr lang="sk-SK" sz="2000" dirty="0" err="1" smtClean="0">
                <a:latin typeface="+mn-lt"/>
              </a:rPr>
              <a:t>Evaluácia</a:t>
            </a:r>
            <a:r>
              <a:rPr lang="sk-SK" sz="2000" dirty="0" smtClean="0">
                <a:latin typeface="+mn-lt"/>
              </a:rPr>
              <a:t> dopadu TSP)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zabezpečenie </a:t>
            </a:r>
            <a:r>
              <a:rPr lang="sk-SK" sz="2000" dirty="0" smtClean="0">
                <a:latin typeface="+mn-lt"/>
              </a:rPr>
              <a:t>vhodného systému </a:t>
            </a:r>
            <a:r>
              <a:rPr lang="sk-SK" sz="2000" dirty="0">
                <a:latin typeface="+mn-lt"/>
              </a:rPr>
              <a:t>vzdelávania pre TSP/ </a:t>
            </a:r>
            <a:r>
              <a:rPr lang="sk-SK" sz="2000" dirty="0" smtClean="0">
                <a:latin typeface="+mn-lt"/>
              </a:rPr>
              <a:t>ATSP („z ich strany je potrebný kvalitatívny prístup ku klientom“; v mnohých prípadoch identifikovaný deficit hodnôt potrebných na výkon tejto práce so sociálne vylúčeným klientom),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zabezpečenie supervízie pre TSP/ </a:t>
            </a:r>
            <a:r>
              <a:rPr lang="sk-SK" sz="2000" dirty="0" smtClean="0">
                <a:latin typeface="+mn-lt"/>
              </a:rPr>
              <a:t>ATSP – </a:t>
            </a:r>
            <a:r>
              <a:rPr lang="sk-SK" sz="2000" dirty="0" err="1" smtClean="0">
                <a:latin typeface="+mn-lt"/>
              </a:rPr>
              <a:t>supervízori</a:t>
            </a:r>
            <a:r>
              <a:rPr lang="sk-SK" sz="2000" dirty="0" smtClean="0">
                <a:latin typeface="+mn-lt"/>
              </a:rPr>
              <a:t> ako zamestnanci okamžite po spustení následného NP,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</p:txBody>
      </p:sp>
      <p:grpSp>
        <p:nvGrpSpPr>
          <p:cNvPr id="29698" name="Skupina 4"/>
          <p:cNvGrpSpPr>
            <a:grpSpLocks/>
          </p:cNvGrpSpPr>
          <p:nvPr/>
        </p:nvGrpSpPr>
        <p:grpSpPr bwMode="auto">
          <a:xfrm>
            <a:off x="2670574" y="211138"/>
            <a:ext cx="3802856" cy="952500"/>
            <a:chOff x="2165350" y="4652963"/>
            <a:chExt cx="5070475" cy="952500"/>
          </a:xfrm>
        </p:grpSpPr>
        <p:pic>
          <p:nvPicPr>
            <p:cNvPr id="2970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1763318" y="1484317"/>
            <a:ext cx="5617369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/>
              <a:t>Potenciál skvalitňovania programu TSP </a:t>
            </a:r>
            <a:r>
              <a:rPr lang="sk-SK" b="1" dirty="0" smtClean="0"/>
              <a:t>I.</a:t>
            </a:r>
            <a:r>
              <a:rPr lang="sk-SK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7428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/>
          </p:cNvGrpSpPr>
          <p:nvPr/>
        </p:nvGrpSpPr>
        <p:grpSpPr bwMode="auto">
          <a:xfrm>
            <a:off x="2670574" y="211138"/>
            <a:ext cx="3802856" cy="952500"/>
            <a:chOff x="2165350" y="4652963"/>
            <a:chExt cx="5070475" cy="952500"/>
          </a:xfrm>
        </p:grpSpPr>
        <p:pic>
          <p:nvPicPr>
            <p:cNvPr id="2970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1043608" y="1484317"/>
            <a:ext cx="6984776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b="1" dirty="0"/>
              <a:t>Potenciál skvalitňovania programu TSP </a:t>
            </a:r>
            <a:r>
              <a:rPr lang="sk-SK" b="1" dirty="0" smtClean="0"/>
              <a:t> II.</a:t>
            </a:r>
            <a:r>
              <a:rPr lang="sk-SK" b="1" dirty="0"/>
              <a:t>	</a:t>
            </a:r>
          </a:p>
        </p:txBody>
      </p:sp>
      <p:sp>
        <p:nvSpPr>
          <p:cNvPr id="2" name="Obdĺžnik 1"/>
          <p:cNvSpPr/>
          <p:nvPr/>
        </p:nvSpPr>
        <p:spPr>
          <a:xfrm>
            <a:off x="251520" y="2292350"/>
            <a:ext cx="8352927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</a:rPr>
              <a:t>zabezpečenie </a:t>
            </a:r>
            <a:r>
              <a:rPr lang="sk-SK" sz="2000" dirty="0">
                <a:latin typeface="+mn-lt"/>
              </a:rPr>
              <a:t>elektronického systému evidencie práce TSP/ </a:t>
            </a:r>
            <a:r>
              <a:rPr lang="sk-SK" sz="2000" dirty="0" smtClean="0">
                <a:latin typeface="+mn-lt"/>
              </a:rPr>
              <a:t>ATSP – zjednodušenie spisovej agendy s potenciálom získania obrovskej databázy dát a ich kategorizovanie,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</a:rPr>
              <a:t>rozvíjanie </a:t>
            </a:r>
            <a:r>
              <a:rPr lang="sk-SK" sz="2000" dirty="0">
                <a:latin typeface="+mn-lt"/>
              </a:rPr>
              <a:t>spolupráce s vysokými školami zameranými na sociálnu </a:t>
            </a:r>
            <a:r>
              <a:rPr lang="sk-SK" sz="2000" dirty="0" smtClean="0">
                <a:latin typeface="+mn-lt"/>
              </a:rPr>
              <a:t>prácu s cieľom vychovávať kvalitnejších absolventov sociálnej práce orientovaných na prax,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hľadanie najlepšieho </a:t>
            </a:r>
            <a:r>
              <a:rPr lang="sk-SK" sz="2000" dirty="0" smtClean="0">
                <a:latin typeface="+mn-lt"/>
              </a:rPr>
              <a:t>modelu, ktorý zabezpečí udržateľné </a:t>
            </a:r>
            <a:r>
              <a:rPr lang="sk-SK" sz="2000" dirty="0">
                <a:latin typeface="+mn-lt"/>
              </a:rPr>
              <a:t>financovanie a </a:t>
            </a:r>
            <a:r>
              <a:rPr lang="sk-SK" sz="2000" dirty="0" smtClean="0">
                <a:latin typeface="+mn-lt"/>
              </a:rPr>
              <a:t>kvalitný odborný </a:t>
            </a:r>
            <a:r>
              <a:rPr lang="sk-SK" sz="2000" dirty="0">
                <a:latin typeface="+mn-lt"/>
              </a:rPr>
              <a:t>výkon </a:t>
            </a:r>
            <a:r>
              <a:rPr lang="sk-SK" sz="2000" dirty="0" smtClean="0">
                <a:latin typeface="+mn-lt"/>
              </a:rPr>
              <a:t>TSP.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7428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46085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6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7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881" y="2953544"/>
            <a:ext cx="74882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000" b="1" dirty="0" smtClean="0">
                <a:latin typeface="+mn-lt"/>
                <a:cs typeface="Arial" panose="020B0604020202020204" pitchFamily="34" charset="0"/>
              </a:rPr>
              <a:t>Ďakujem za </a:t>
            </a:r>
            <a:r>
              <a:rPr lang="sk-SK" sz="2000" b="1" dirty="0">
                <a:latin typeface="+mn-lt"/>
                <a:cs typeface="Arial" panose="020B0604020202020204" pitchFamily="34" charset="0"/>
              </a:rPr>
              <a:t>pozornosť!</a:t>
            </a:r>
          </a:p>
        </p:txBody>
      </p:sp>
      <p:sp>
        <p:nvSpPr>
          <p:cNvPr id="14" name="Podnadpis 7"/>
          <p:cNvSpPr txBox="1">
            <a:spLocks/>
          </p:cNvSpPr>
          <p:nvPr/>
        </p:nvSpPr>
        <p:spPr bwMode="auto">
          <a:xfrm>
            <a:off x="539750" y="5661025"/>
            <a:ext cx="8064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Sídlo: Implementačná agentúra Ministerstva práce, sociálnych vecí a rodiny Slovenskej republiky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Špitálska 6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814 55 Bratislava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 ▌</a:t>
            </a:r>
            <a:r>
              <a:rPr lang="sk-S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tel.: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02 2043 1100</a:t>
            </a:r>
            <a:r>
              <a:rPr lang="sk-SK" sz="1200" b="1" dirty="0" smtClean="0"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 e-mail: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ia@ia.gov.sk</a:t>
            </a:r>
            <a:r>
              <a:rPr lang="sk-SK" sz="1200" b="1" dirty="0" smtClean="0"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 http: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www.ia.gov.sk</a:t>
            </a:r>
            <a:endParaRPr lang="sk-SK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k-SK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827088" y="1484313"/>
            <a:ext cx="748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>
                <a:latin typeface="+mn-lt"/>
                <a:cs typeface="Arial" panose="020B0604020202020204" pitchFamily="34" charset="0"/>
              </a:rPr>
              <a:t>NP TSP – základné údaje</a:t>
            </a:r>
          </a:p>
        </p:txBody>
      </p:sp>
      <p:sp>
        <p:nvSpPr>
          <p:cNvPr id="2" name="Obdĺžnik 1"/>
          <p:cNvSpPr/>
          <p:nvPr/>
        </p:nvSpPr>
        <p:spPr>
          <a:xfrm>
            <a:off x="827088" y="2274888"/>
            <a:ext cx="7489825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prijímateľ: IA MPSVR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partneri:  obce a mestá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rozpočet: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30 mil. EUR 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dĺžka realizácie: 4 roky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(január 2012 - december 2015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zapojených miest a obcí: 292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sociálne vylúčených ľudí: 87 500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TSP/ATSP: 438 TSP a 457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ATSP (spolu 895 osôb)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9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434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1069975" y="1859347"/>
            <a:ext cx="748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>
                <a:latin typeface="+mn-lt"/>
                <a:cs typeface="Arial" panose="020B0604020202020204" pitchFamily="34" charset="0"/>
              </a:rPr>
              <a:t>Ciele terénnej sociálnej práce</a:t>
            </a:r>
          </a:p>
        </p:txBody>
      </p:sp>
      <p:sp>
        <p:nvSpPr>
          <p:cNvPr id="2" name="Obdĺžnik 1"/>
          <p:cNvSpPr/>
          <p:nvPr/>
        </p:nvSpPr>
        <p:spPr>
          <a:xfrm>
            <a:off x="631825" y="2924944"/>
            <a:ext cx="7489825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Prispieť k plnohodnotnej participácii ľudí žijúcich v marginalizovaných komunitách na živote  spoločnosti: 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prostredníctvom  sprístupnenia siete verejných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služieb,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aktivizáciou vlastného potenciálu sociálne vylúčených ľudí.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434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 smtClean="0">
                <a:latin typeface="+mn-lt"/>
                <a:cs typeface="Arial" panose="020B0604020202020204" pitchFamily="34" charset="0"/>
              </a:rPr>
              <a:t>Prostriedky </a:t>
            </a:r>
            <a:r>
              <a:rPr lang="sk-SK" b="1" dirty="0">
                <a:latin typeface="+mn-lt"/>
                <a:cs typeface="Arial" panose="020B0604020202020204" pitchFamily="34" charset="0"/>
              </a:rPr>
              <a:t>terénnej sociálnej práce</a:t>
            </a:r>
          </a:p>
        </p:txBody>
      </p:sp>
      <p:sp>
        <p:nvSpPr>
          <p:cNvPr id="2" name="Obdĺžnik 1"/>
          <p:cNvSpPr/>
          <p:nvPr/>
        </p:nvSpPr>
        <p:spPr>
          <a:xfrm>
            <a:off x="631825" y="2043113"/>
            <a:ext cx="7489825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Pomoc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pri riešení širokého spektra problémov a zložitých  životných situácií sociálne vylúčených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ľudí rieši TSP prostredníctvom: 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krízových intervencií, </a:t>
            </a: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sociálneho poradenstva, </a:t>
            </a: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iniciovaním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zmien smerom k samostatnému a aktívnemu postoju k životu, </a:t>
            </a:r>
            <a:endParaRPr lang="sk-SK" sz="2000" dirty="0" smtClean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činnosťami smerujúcimi k akceptácii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sociálnych a kultúrnych noriem majoritnej spoločnosti, </a:t>
            </a:r>
            <a:endParaRPr lang="sk-SK" sz="2000" dirty="0" smtClean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a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ktivít zameraných na elimináciu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sociálno-patologických javov.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57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639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>
                <a:latin typeface="+mn-lt"/>
                <a:cs typeface="Arial" panose="020B0604020202020204" pitchFamily="34" charset="0"/>
              </a:rPr>
              <a:t>Aktivity NP TSP v obciach</a:t>
            </a:r>
          </a:p>
        </p:txBody>
      </p:sp>
      <p:sp>
        <p:nvSpPr>
          <p:cNvPr id="2" name="Obdĺžnik 1"/>
          <p:cNvSpPr/>
          <p:nvPr/>
        </p:nvSpPr>
        <p:spPr>
          <a:xfrm>
            <a:off x="631825" y="2043113"/>
            <a:ext cx="7489825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457200" algn="l"/>
              </a:tabLst>
              <a:defRPr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Ciele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 boli napĺňané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nasledujúcich aktivít: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inancovanie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výkonu TSP v obciach prostredníctvom jednotkovej ceny,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jednotné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metodické vedenie, koordinácia aktivít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hlavných koordinátorov a siete regionálnych koordinátorov,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štandardizácia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TSP – tvorba nových štandardov TSP,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sieťovanie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TSP a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ATSP,</a:t>
            </a: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evaluácia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dopadu TSP.</a:t>
            </a: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355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b="1" dirty="0" smtClean="0">
                <a:latin typeface="+mn-lt"/>
                <a:cs typeface="Arial" panose="020B0604020202020204" pitchFamily="34" charset="0"/>
              </a:rPr>
              <a:t>Výhody NP TSP oproti DOP</a:t>
            </a:r>
            <a:endParaRPr lang="sk-SK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631825" y="1988840"/>
            <a:ext cx="748982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níženie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administratívnej náročnosti pre obce a mestá:  </a:t>
            </a:r>
          </a:p>
          <a:p>
            <a:pPr marL="800100" lvl="1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minimum požadovaných dokladov</a:t>
            </a:r>
          </a:p>
          <a:p>
            <a:pPr marL="800100" lvl="1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dôraz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na samotný obsah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– na kvalitu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výkonu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TSP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zavedený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systém zjednodušenia – financovanie cez jednotkové ceny s následnou kontrolou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výkonu</a:t>
            </a:r>
            <a:endParaRPr lang="sk-SK" sz="2000" dirty="0" smtClean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jednotné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metodické vedenie, koordinácia aktivít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- pri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DOP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nedostatok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koordinácie a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absencia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synergie</a:t>
            </a:r>
            <a:endParaRPr lang="sk-SK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predĺženie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kontinuity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financovania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aktivít terénnej sociálnej práce v trvaní 4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roky –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DOP maximálne 2 roky bez záruky ďalšej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kontinuity</a:t>
            </a:r>
            <a:endParaRPr lang="sk-SK" sz="2000" dirty="0" smtClean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úspora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finančných prostriedkov z verejných zdrojov – zníženie nepriamych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výdavkov</a:t>
            </a:r>
            <a:endParaRPr lang="sk-SK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sk-SK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806450" y="1412875"/>
            <a:ext cx="7775575" cy="3994150"/>
          </a:xfrm>
        </p:spPr>
        <p:txBody>
          <a:bodyPr rtlCol="0" anchor="t"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Počet obcí zapojených do NP TSP</a:t>
            </a:r>
            <a:br>
              <a:rPr lang="pl-PL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pl-PL" sz="18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184437"/>
              </p:ext>
            </p:extLst>
          </p:nvPr>
        </p:nvGraphicFramePr>
        <p:xfrm>
          <a:off x="806872" y="1772816"/>
          <a:ext cx="7156028" cy="344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1749" name="Skupina 5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3175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2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 rtlCol="0" anchor="t"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k-SK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800" b="1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očet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TSP/ATSP </a:t>
            </a:r>
            <a:r>
              <a:rPr lang="sk-SK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v </a:t>
            </a:r>
            <a:r>
              <a:rPr lang="en-US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NP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TSP</a:t>
            </a:r>
          </a:p>
        </p:txBody>
      </p:sp>
      <p:graphicFrame>
        <p:nvGraphicFramePr>
          <p:cNvPr id="33796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423810"/>
              </p:ext>
            </p:extLst>
          </p:nvPr>
        </p:nvGraphicFramePr>
        <p:xfrm>
          <a:off x="342900" y="2006600"/>
          <a:ext cx="8439150" cy="339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Pracovný hárok" r:id="rId4" imgW="8442960" imgH="3398592" progId="Excel.Sheet.8">
                  <p:embed/>
                </p:oleObj>
              </mc:Choice>
              <mc:Fallback>
                <p:oleObj name="Pracovný hárok" r:id="rId4" imgW="8442960" imgH="3398592" progId="Excel.Sheet.8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006600"/>
                        <a:ext cx="8439150" cy="339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797" name="Skupina 5"/>
          <p:cNvGrpSpPr>
            <a:grpSpLocks/>
          </p:cNvGrpSpPr>
          <p:nvPr/>
        </p:nvGrpSpPr>
        <p:grpSpPr bwMode="auto">
          <a:xfrm>
            <a:off x="2030413" y="295275"/>
            <a:ext cx="5070475" cy="952500"/>
            <a:chOff x="2165350" y="4652963"/>
            <a:chExt cx="5070475" cy="952500"/>
          </a:xfrm>
        </p:grpSpPr>
        <p:pic>
          <p:nvPicPr>
            <p:cNvPr id="33798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1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0" name="Obrázok 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 rtlCol="0" anchor="t"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k-SK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800" b="1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očet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klientov</a:t>
            </a:r>
            <a:r>
              <a:rPr lang="en-US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v </a:t>
            </a:r>
            <a:r>
              <a:rPr lang="en-US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NP </a:t>
            </a:r>
            <a:r>
              <a:rPr lang="en-US" sz="1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TSP</a:t>
            </a:r>
          </a:p>
        </p:txBody>
      </p:sp>
      <p:grpSp>
        <p:nvGrpSpPr>
          <p:cNvPr id="35845" name="Skupina 5"/>
          <p:cNvGrpSpPr>
            <a:grpSpLocks/>
          </p:cNvGrpSpPr>
          <p:nvPr/>
        </p:nvGrpSpPr>
        <p:grpSpPr bwMode="auto">
          <a:xfrm>
            <a:off x="1789113" y="438150"/>
            <a:ext cx="5070475" cy="952500"/>
            <a:chOff x="2165350" y="4652963"/>
            <a:chExt cx="5070475" cy="952500"/>
          </a:xfrm>
        </p:grpSpPr>
        <p:pic>
          <p:nvPicPr>
            <p:cNvPr id="3584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384279"/>
              </p:ext>
            </p:extLst>
          </p:nvPr>
        </p:nvGraphicFramePr>
        <p:xfrm>
          <a:off x="1181100" y="1643062"/>
          <a:ext cx="6781800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3698</TotalTime>
  <Words>747</Words>
  <Application>Microsoft Office PowerPoint</Application>
  <PresentationFormat>Prezentácia na obrazovke (4:3)</PresentationFormat>
  <Paragraphs>167</Paragraphs>
  <Slides>17</Slides>
  <Notes>17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 2</vt:lpstr>
      <vt:lpstr>Motív Office</vt:lpstr>
      <vt:lpstr>Aspekt</vt:lpstr>
      <vt:lpstr>Pracovný hárok</vt:lpstr>
      <vt:lpstr>      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Počet obcí zapojených do NP TSP </vt:lpstr>
      <vt:lpstr>Počet TSP/ATSP v NP TSP</vt:lpstr>
      <vt:lpstr>Počet klientov v NP TSP</vt:lpstr>
      <vt:lpstr>Obce/mestá zahrnuté do Atlasu rómskych komunít 2014, v ktorých podiel rómskej populácie je vyšší ako 20 % - realizované projekty TSP  červenou farbou (zdroj: Evaluácia dopadu TSP) </vt:lpstr>
      <vt:lpstr>Prezentácia programu PowerPoint</vt:lpstr>
      <vt:lpstr>Prezentácia programu PowerPoint</vt:lpstr>
      <vt:lpstr>Prezentácia programu PowerPoint</vt:lpstr>
      <vt:lpstr>Obce v Atlase rómskych komunít, v ktorých aspoň 30 % rómskej populácie žije v segregovaných osídleniach z pohľadu prítomnosti TSP (zdroj: Evaluácia dopadu TSP) </vt:lpstr>
      <vt:lpstr>Prezentácia programu PowerPoint</vt:lpstr>
      <vt:lpstr>Prezentácia programu PowerPoint</vt:lpstr>
      <vt:lpstr>Prezentácia programu PowerPoint</vt:lpstr>
    </vt:vector>
  </TitlesOfParts>
  <Company>Fond socialneho rozvoja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Národný projekt  Terénna sociálna práca v obciach</dc:title>
  <dc:creator>fukas</dc:creator>
  <cp:lastModifiedBy>Jablonický Pavol</cp:lastModifiedBy>
  <cp:revision>117</cp:revision>
  <cp:lastPrinted>2013-11-08T13:42:41Z</cp:lastPrinted>
  <dcterms:created xsi:type="dcterms:W3CDTF">2012-03-09T14:44:37Z</dcterms:created>
  <dcterms:modified xsi:type="dcterms:W3CDTF">2015-06-28T16:46:11Z</dcterms:modified>
</cp:coreProperties>
</file>